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3588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92" d="100"/>
          <a:sy n="92" d="100"/>
        </p:scale>
        <p:origin x="-106" y="-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Прямоугольник 83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85" name="Полилиния 84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Полилиния 85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520"/>
            <a:ext cx="7120080" cy="400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3680" cy="480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Для правки формата примечаний щёлкните мышью</a:t>
            </a:r>
          </a:p>
        </p:txBody>
      </p:sp>
      <p:sp>
        <p:nvSpPr>
          <p:cNvPr id="89" name="Полилиния 88"/>
          <p:cNvSpPr/>
          <p:nvPr/>
        </p:nvSpPr>
        <p:spPr>
          <a:xfrm>
            <a:off x="0" y="0"/>
            <a:ext cx="327960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Полилиния 89"/>
          <p:cNvSpPr/>
          <p:nvPr/>
        </p:nvSpPr>
        <p:spPr>
          <a:xfrm>
            <a:off x="4278240" y="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Полилиния 90"/>
          <p:cNvSpPr/>
          <p:nvPr/>
        </p:nvSpPr>
        <p:spPr>
          <a:xfrm>
            <a:off x="0" y="10156680"/>
            <a:ext cx="327960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PlaceHolder 3"/>
          <p:cNvSpPr>
            <a:spLocks noGrp="1"/>
          </p:cNvSpPr>
          <p:nvPr>
            <p:ph type="sldNum" idx="3"/>
          </p:nvPr>
        </p:nvSpPr>
        <p:spPr>
          <a:xfrm>
            <a:off x="4278240" y="10156320"/>
            <a:ext cx="3276720" cy="53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Segoe UI"/>
              </a:defRPr>
            </a:lvl1pPr>
          </a:lstStyle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A7988545-E95E-4EEA-A516-951E466D596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Segoe UI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7124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Полилиния 205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80B11B93-3707-42C8-B219-21A43BCC650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1D741BE9-84FE-47BE-A027-87B05CD7B971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280"/>
          </a:xfrm>
          <a:prstGeom prst="rect">
            <a:avLst/>
          </a:prstGeom>
          <a:ln w="0">
            <a:noFill/>
          </a:ln>
        </p:spPr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85800" y="4400280"/>
            <a:ext cx="5486400" cy="360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Полилиния 209"/>
          <p:cNvSpPr/>
          <p:nvPr/>
        </p:nvSpPr>
        <p:spPr>
          <a:xfrm>
            <a:off x="3884760" y="8685360"/>
            <a:ext cx="297180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B6CF8970-0135-4B06-915E-690B74865AF4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1</a:t>
            </a:fld>
            <a:endParaRPr lang="ru-RU" sz="1200" b="0" strike="noStrike" spc="-1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6105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Полилиния 244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03369AC8-4E7B-41AF-A5A0-2795C508BEB0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11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77F07E87-B147-4970-8FA4-618E2FB15368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11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0521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Полилиния 248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8255E302-B71C-4E22-8996-6E53C64F518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5CCE7C69-A5AE-409C-BD72-D0B1D2966C27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9516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112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Полилиния 252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48F3260B-6DB2-49FE-93DE-DD19AFDD2C0B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13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36FCC744-EFDC-4204-B76C-04653DB648B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13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280"/>
          </a:xfrm>
          <a:prstGeom prst="rect">
            <a:avLst/>
          </a:prstGeom>
          <a:ln w="0">
            <a:noFill/>
          </a:ln>
        </p:spPr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85800" y="4400280"/>
            <a:ext cx="5486400" cy="360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7" name="Полилиния 256"/>
          <p:cNvSpPr/>
          <p:nvPr/>
        </p:nvSpPr>
        <p:spPr>
          <a:xfrm>
            <a:off x="3884760" y="8685360"/>
            <a:ext cx="297180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8DDCE8B2-F191-42B2-8E64-42CABED7A602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13</a:t>
            </a:fld>
            <a:endParaRPr lang="ru-RU" sz="1200" b="0" strike="noStrike" spc="-1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8445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Полилиния 257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28ACB21E-5726-45D8-A06C-64C8A153EB0B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18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4DC54C39-ACCB-4C46-BFBF-E12FD6044E1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18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4760" cy="4008240"/>
          </a:xfrm>
          <a:prstGeom prst="rect">
            <a:avLst/>
          </a:prstGeom>
          <a:ln w="0">
            <a:noFill/>
          </a:ln>
        </p:spPr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9933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Полилиния 261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8F3E088D-5C02-4DD6-82B7-7D08EDDF3B10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20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D05E16AB-F268-45D6-B997-C7072C8B862D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20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9516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2655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Полилиния 265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369089A4-0CE6-44A0-AF47-A94093F3C32A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7" name="Полилиния 266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05CDF530-FB14-476C-B38F-CBA60268E68F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9516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1751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Полилиния 269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A2EF3262-1522-487B-BCA1-5058F2C5276D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23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3320" cy="4006800"/>
          </a:xfrm>
          <a:prstGeom prst="rect">
            <a:avLst/>
          </a:prstGeom>
          <a:ln w="0">
            <a:noFill/>
          </a:ln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2195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Полилиния 210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A282E20F-EF81-47F1-BFC3-56BF2E1FEE8F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2" name="Полилиния 21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56C039B4-7674-4887-AE76-5031F73F0A9C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9516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3761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Полилиния 214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A72A3442-A3CD-4E75-98DA-A04EDB77BACC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3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3320" cy="4006800"/>
          </a:xfrm>
          <a:prstGeom prst="rect">
            <a:avLst/>
          </a:prstGeom>
          <a:ln w="0">
            <a:noFill/>
          </a:ln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610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Полилиния 217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885C1F8E-F649-475D-AEC3-70F6E354EEB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4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9" name="Полилиния 218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5A097E11-0929-4942-A342-141BFD50B8C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4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607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Полилиния 225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4864C6DB-9A75-46A7-B344-F3C003EC874C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6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7" name="Полилиния 226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78017202-76FF-4CA8-B91E-D2075046ABB5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6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9516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813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Полилиния 229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9204BD26-85FE-483E-878E-51382DE25325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7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3320" cy="4006800"/>
          </a:xfrm>
          <a:prstGeom prst="rect">
            <a:avLst/>
          </a:prstGeom>
          <a:ln w="0">
            <a:noFill/>
          </a:ln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574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Полилиния 232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3C14B2D1-20C3-49D8-9B46-8006333D540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8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4" name="Полилиния 233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1F723D60-4728-4ABD-A3FC-C14189D39D17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8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8384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Полилиния 236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0A5D4C50-FD0B-4C30-A026-DE0F1EC61EAF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9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8" name="Полилиния 237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FDAF8A0E-D14D-4260-9D7C-6DB1E78E6E86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9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4760" cy="4008240"/>
          </a:xfrm>
          <a:prstGeom prst="rect">
            <a:avLst/>
          </a:prstGeom>
          <a:ln w="0">
            <a:noFill/>
          </a:ln>
        </p:spPr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7453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Полилиния 240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119817D4-D1A6-49F9-A702-58FDE38788ED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10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2" name="Полилиния 24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F2A397E0-BA54-4508-B475-0AF314FDD84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10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153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5268705-3523-457B-9055-8FF7ABC8CC1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09480" y="450504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C0555D7-2A82-429F-968A-685C3A61CC1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308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BD3A57B-865F-4BA0-9EC3-07A15EB4158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31856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02728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0948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31856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802728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37D361D-A9E5-4C66-9B28-3457F44E104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5F0DD24-EFA6-4610-A0BD-D5074B6DEB1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343080" indent="-343080" algn="ctr">
              <a:spcBef>
                <a:spcPts val="825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69314E9-7750-4EA9-8230-DED6ACA66B0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4745AB6-E640-4A79-8291-C8A96FFA78B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DC40983-5321-4298-A17D-E76C03CAD81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BAD4B72-CD4C-43CA-B1E1-D3F7075B741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4680"/>
            <a:ext cx="10969920" cy="52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343080" indent="-343080" algn="ctr">
              <a:spcBef>
                <a:spcPts val="825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EF68FAD-AD2E-4ABF-99BE-7C9D8FFBDCB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05226FF-3092-4AAE-B11A-9F7FB6496B1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343080" indent="-343080" algn="ctr">
              <a:spcBef>
                <a:spcPts val="825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954516A-BFAE-43C7-B971-E25FAC0F964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2308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584EC73-86FB-46FD-A33F-9006467834D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D64CC11-1ADC-427F-A0A5-68E0E33BBFF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09480" y="450504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2CAAB1D-6330-4AAF-9261-6EB816A4DAD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62308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4BE042B-5184-45EA-BAA5-5A3AE2F15EE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31856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802728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60948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431856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802728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1B6D30A-6449-44AC-8CE8-78368041FFB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0F01B14-CE3A-44D9-A98D-167E59DDFEF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5A86074-571B-40A6-A1C9-9691BBFBA9B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B4187CD-8358-432D-97E2-E9F8B093627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4680"/>
            <a:ext cx="10969920" cy="52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343080" indent="-343080" algn="ctr">
              <a:spcBef>
                <a:spcPts val="825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181FE5B-D7A7-458F-89B7-5EB234A85A8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4455CBF-8A80-4258-A8E1-7C5BEF71EF3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308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410A068-B69B-4169-A9F9-619B1F86026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79633D3-CEC3-4143-AE74-F99EE7F04F8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343080" lvl="1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343080" lvl="2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343080" lvl="3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343080" lvl="4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343080" lvl="5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43080" lvl="6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609480" y="6356520"/>
            <a:ext cx="2843280" cy="363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Полилиния 2"/>
          <p:cNvSpPr/>
          <p:nvPr/>
        </p:nvSpPr>
        <p:spPr>
          <a:xfrm>
            <a:off x="4165560" y="6356520"/>
            <a:ext cx="3861000" cy="36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>
          <a:xfrm>
            <a:off x="8737560" y="6356160"/>
            <a:ext cx="284184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algn="r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 lang="en-US" sz="1200" b="0" strike="noStrike" spc="-1">
                <a:solidFill>
                  <a:srgbClr val="898989"/>
                </a:solidFill>
                <a:latin typeface="Times New Roman"/>
              </a:defRPr>
            </a:lvl1pPr>
          </a:lstStyle>
          <a:p>
            <a:pPr algn="r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B16F9A8D-A415-4AD0-93F4-2A47077B225B}" type="slidenum">
              <a:rPr lang="en-US" sz="1200" b="0" strike="noStrike" spc="-1">
                <a:solidFill>
                  <a:srgbClr val="898989"/>
                </a:solidFill>
                <a:latin typeface="Times New Roman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67560" y="6516720"/>
            <a:ext cx="3181320" cy="36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http://presentation-creation.ru/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8467560" y="6516720"/>
            <a:ext cx="3181320" cy="36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http://presentation-creation.ru/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343080" lvl="1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343080" lvl="2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343080" lvl="3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343080" lvl="4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343080" lvl="5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43080" lvl="6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609480" y="6356520"/>
            <a:ext cx="2843280" cy="363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Полилиния 45"/>
          <p:cNvSpPr/>
          <p:nvPr/>
        </p:nvSpPr>
        <p:spPr>
          <a:xfrm>
            <a:off x="4165560" y="6356520"/>
            <a:ext cx="3861000" cy="36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PlaceHolder 3"/>
          <p:cNvSpPr>
            <a:spLocks noGrp="1"/>
          </p:cNvSpPr>
          <p:nvPr>
            <p:ph type="sldNum" idx="2"/>
          </p:nvPr>
        </p:nvSpPr>
        <p:spPr>
          <a:xfrm>
            <a:off x="8737560" y="6356160"/>
            <a:ext cx="284184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algn="r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 lang="en-US" sz="1200" b="0" strike="noStrike" spc="-1">
                <a:solidFill>
                  <a:srgbClr val="898989"/>
                </a:solidFill>
                <a:latin typeface="Times New Roman"/>
              </a:defRPr>
            </a:lvl1pPr>
          </a:lstStyle>
          <a:p>
            <a:pPr algn="r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5B1AF49C-CF90-4C17-A99C-3B40DDCDEFBE}" type="slidenum">
              <a:rPr lang="en-US" sz="1200" b="0" strike="noStrike" spc="-1">
                <a:solidFill>
                  <a:srgbClr val="898989"/>
                </a:solidFill>
                <a:latin typeface="Times New Roman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Рисунок 92"/>
          <p:cNvPicPr/>
          <p:nvPr/>
        </p:nvPicPr>
        <p:blipFill>
          <a:blip r:embed="rId4"/>
          <a:stretch/>
        </p:blipFill>
        <p:spPr>
          <a:xfrm>
            <a:off x="1200240" y="-266760"/>
            <a:ext cx="9288360" cy="2219400"/>
          </a:xfrm>
          <a:prstGeom prst="rect">
            <a:avLst/>
          </a:prstGeom>
          <a:ln w="0">
            <a:noFill/>
          </a:ln>
          <a:effectLst>
            <a:outerShdw rotWithShape="0">
              <a:srgbClr val="000000">
                <a:alpha val="70000"/>
              </a:srgbClr>
            </a:outerShdw>
          </a:effectLst>
        </p:spPr>
      </p:pic>
      <p:sp>
        <p:nvSpPr>
          <p:cNvPr id="94" name="Полилиния 93"/>
          <p:cNvSpPr/>
          <p:nvPr/>
        </p:nvSpPr>
        <p:spPr>
          <a:xfrm>
            <a:off x="1415880" y="1987560"/>
            <a:ext cx="9720360" cy="2685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4400" b="1" strike="noStrike" spc="-1">
                <a:solidFill>
                  <a:srgbClr val="C00000"/>
                </a:solidFill>
                <a:latin typeface="Calibri"/>
              </a:rPr>
              <a:t>Принципы здорового питания детей и подростков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5" name="Полилиния 94"/>
          <p:cNvSpPr/>
          <p:nvPr/>
        </p:nvSpPr>
        <p:spPr>
          <a:xfrm>
            <a:off x="2639880" y="5445000"/>
            <a:ext cx="9144000" cy="1081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726"/>
              </a:spcBef>
              <a:spcAft>
                <a:spcPts val="26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Calibri"/>
              </a:rPr>
              <a:t>По материалам, предоставленным специалистом Центра здоровья для детей ГБУЗ ДГБ № 3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6" name="Рисунок 95"/>
          <p:cNvPicPr/>
          <p:nvPr/>
        </p:nvPicPr>
        <p:blipFill>
          <a:blip r:embed="rId5"/>
          <a:stretch/>
        </p:blipFill>
        <p:spPr>
          <a:xfrm>
            <a:off x="1415880" y="298440"/>
            <a:ext cx="1511640" cy="1100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олилиния 144"/>
          <p:cNvSpPr/>
          <p:nvPr/>
        </p:nvSpPr>
        <p:spPr>
          <a:xfrm>
            <a:off x="4656240" y="274680"/>
            <a:ext cx="6926040" cy="97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Обед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6" name="Рисунок 145"/>
          <p:cNvPicPr/>
          <p:nvPr/>
        </p:nvPicPr>
        <p:blipFill>
          <a:blip r:embed="rId4"/>
          <a:stretch/>
        </p:blipFill>
        <p:spPr>
          <a:xfrm>
            <a:off x="9110538" y="4127784"/>
            <a:ext cx="2517840" cy="2365560"/>
          </a:xfrm>
          <a:prstGeom prst="rect">
            <a:avLst/>
          </a:prstGeom>
          <a:ln w="0">
            <a:noFill/>
          </a:ln>
        </p:spPr>
      </p:pic>
      <p:sp>
        <p:nvSpPr>
          <p:cNvPr id="147" name="Полилиния 146"/>
          <p:cNvSpPr/>
          <p:nvPr/>
        </p:nvSpPr>
        <p:spPr>
          <a:xfrm>
            <a:off x="334800" y="2206617"/>
            <a:ext cx="8542129" cy="4983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120000"/>
              </a:lnSpc>
              <a:spcBef>
                <a:spcPts val="601"/>
              </a:spcBef>
              <a:spcAft>
                <a:spcPts val="37"/>
              </a:spcAft>
              <a:buClr>
                <a:srgbClr val="000000"/>
              </a:buClr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Обед включает: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>
              <a:lnSpc>
                <a:spcPct val="12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Горячее первое блюдо – суп (щи, борщ, молочные супы)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>
              <a:lnSpc>
                <a:spcPct val="12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Вторые блюда могут быть из мяса, птицы или рыбы в виде биточков, котлет, суфле, фрикаделек, тефтелей в отварном, тушеном, </a:t>
            </a:r>
            <a:r>
              <a:rPr lang="ru-RU" sz="2200" b="0" strike="noStrike" spc="-1" dirty="0" err="1">
                <a:solidFill>
                  <a:srgbClr val="0D0D0D"/>
                </a:solidFill>
              </a:rPr>
              <a:t>запеченом</a:t>
            </a:r>
            <a:r>
              <a:rPr lang="ru-RU" sz="2200" b="0" strike="noStrike" spc="-1" dirty="0">
                <a:solidFill>
                  <a:srgbClr val="0D0D0D"/>
                </a:solidFill>
              </a:rPr>
              <a:t>, паровом виде с овощами, картофелем, крупами, макаронными изделиями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>
              <a:lnSpc>
                <a:spcPct val="12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Рекомендуются сложные гарниры из круп и различных овощей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>
              <a:lnSpc>
                <a:spcPct val="12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На третье – свежие фрукты, соки, ягоды, компот из сухофруктов, кисели, желе, печеные фрукты, отвар шиповника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>
              <a:lnSpc>
                <a:spcPct val="100000"/>
              </a:lnSpc>
              <a:spcBef>
                <a:spcPts val="26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200" b="0" strike="noStrike" spc="-1" dirty="0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2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8" name="Рисунок 147"/>
          <p:cNvPicPr/>
          <p:nvPr/>
        </p:nvPicPr>
        <p:blipFill>
          <a:blip r:embed="rId5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pic>
        <p:nvPicPr>
          <p:cNvPr id="149" name="Рисунок 148"/>
          <p:cNvPicPr/>
          <p:nvPr/>
        </p:nvPicPr>
        <p:blipFill>
          <a:blip r:embed="rId6"/>
          <a:stretch/>
        </p:blipFill>
        <p:spPr>
          <a:xfrm>
            <a:off x="9026631" y="2147986"/>
            <a:ext cx="2788124" cy="1957588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Полилиния 149"/>
          <p:cNvSpPr/>
          <p:nvPr/>
        </p:nvSpPr>
        <p:spPr>
          <a:xfrm>
            <a:off x="5232240" y="274680"/>
            <a:ext cx="635004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Полдник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1" name="Рисунок 150"/>
          <p:cNvPicPr/>
          <p:nvPr/>
        </p:nvPicPr>
        <p:blipFill>
          <a:blip r:embed="rId4"/>
          <a:stretch/>
        </p:blipFill>
        <p:spPr>
          <a:xfrm>
            <a:off x="263520" y="1652760"/>
            <a:ext cx="5570640" cy="4630680"/>
          </a:xfrm>
          <a:prstGeom prst="rect">
            <a:avLst/>
          </a:prstGeom>
          <a:ln w="0">
            <a:noFill/>
          </a:ln>
        </p:spPr>
      </p:pic>
      <p:sp>
        <p:nvSpPr>
          <p:cNvPr id="152" name="Полилиния 151"/>
          <p:cNvSpPr/>
          <p:nvPr/>
        </p:nvSpPr>
        <p:spPr>
          <a:xfrm>
            <a:off x="384120" y="2421000"/>
            <a:ext cx="7248600" cy="4097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150000"/>
              </a:lnSpc>
              <a:spcBef>
                <a:spcPts val="601"/>
              </a:spcBef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400" b="1" strike="noStrike" spc="-1" dirty="0">
                <a:solidFill>
                  <a:srgbClr val="0D0D0D"/>
                </a:solidFill>
                <a:latin typeface="+mj-lt"/>
              </a:rPr>
              <a:t>Полдник может включать кисломолочный продукт (простокваша, кефир, йогурт, творог, творожные изделия, сметана) и булочку. </a:t>
            </a:r>
            <a:endParaRPr lang="ru-RU" sz="2400" b="1" strike="noStrike" spc="-1" dirty="0">
              <a:solidFill>
                <a:srgbClr val="FFFFFF"/>
              </a:solidFill>
              <a:latin typeface="+mj-lt"/>
            </a:endParaRPr>
          </a:p>
          <a:p>
            <a:pPr marL="549360" indent="-411120">
              <a:lnSpc>
                <a:spcPct val="150000"/>
              </a:lnSpc>
              <a:spcBef>
                <a:spcPts val="601"/>
              </a:spcBef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400" b="1" strike="noStrike" spc="-1" dirty="0">
                <a:solidFill>
                  <a:srgbClr val="0D0D0D"/>
                </a:solidFill>
                <a:latin typeface="+mj-lt"/>
              </a:rPr>
              <a:t>Также возможны свежие фрукты, ягоды, блины, оладьи, витаминно-минеральный коктейль.</a:t>
            </a:r>
            <a:endParaRPr lang="ru-RU" sz="2400" b="1" strike="noStrike" spc="-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53" name="Рисунок 152"/>
          <p:cNvPicPr/>
          <p:nvPr/>
        </p:nvPicPr>
        <p:blipFill>
          <a:blip r:embed="rId5"/>
          <a:stretch/>
        </p:blipFill>
        <p:spPr>
          <a:xfrm>
            <a:off x="8607600" y="2060640"/>
            <a:ext cx="2944800" cy="2230200"/>
          </a:xfrm>
          <a:prstGeom prst="rect">
            <a:avLst/>
          </a:prstGeom>
          <a:ln w="0">
            <a:noFill/>
          </a:ln>
        </p:spPr>
      </p:pic>
      <p:pic>
        <p:nvPicPr>
          <p:cNvPr id="154" name="Рисунок 153"/>
          <p:cNvPicPr/>
          <p:nvPr/>
        </p:nvPicPr>
        <p:blipFill>
          <a:blip r:embed="rId6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pic>
        <p:nvPicPr>
          <p:cNvPr id="155" name="Рисунок 154"/>
          <p:cNvPicPr/>
          <p:nvPr/>
        </p:nvPicPr>
        <p:blipFill>
          <a:blip r:embed="rId7"/>
          <a:stretch/>
        </p:blipFill>
        <p:spPr>
          <a:xfrm>
            <a:off x="8381880" y="4578480"/>
            <a:ext cx="3329280" cy="2224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Полилиния 155"/>
          <p:cNvSpPr/>
          <p:nvPr/>
        </p:nvSpPr>
        <p:spPr>
          <a:xfrm>
            <a:off x="4151160" y="347760"/>
            <a:ext cx="4969080" cy="1031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Ужин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7" name="Рисунок 156"/>
          <p:cNvPicPr/>
          <p:nvPr/>
        </p:nvPicPr>
        <p:blipFill>
          <a:blip r:embed="rId4"/>
          <a:stretch/>
        </p:blipFill>
        <p:spPr>
          <a:xfrm>
            <a:off x="9381960" y="0"/>
            <a:ext cx="2810160" cy="2249640"/>
          </a:xfrm>
          <a:prstGeom prst="rect">
            <a:avLst/>
          </a:prstGeom>
          <a:ln w="0">
            <a:noFill/>
          </a:ln>
        </p:spPr>
      </p:pic>
      <p:sp>
        <p:nvSpPr>
          <p:cNvPr id="158" name="Полилиния 157"/>
          <p:cNvSpPr/>
          <p:nvPr/>
        </p:nvSpPr>
        <p:spPr>
          <a:xfrm>
            <a:off x="353880" y="1969920"/>
            <a:ext cx="6728040" cy="4426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20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На ужин предпочтительно есть овощно-крупяные блюда, запеканки, сырники, вареники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20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Ужинать нужно не позднее, чем за 1,5 - 2 часа до сна.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2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9" name="Рисунок 158"/>
          <p:cNvPicPr/>
          <p:nvPr/>
        </p:nvPicPr>
        <p:blipFill>
          <a:blip r:embed="rId5"/>
          <a:stretch/>
        </p:blipFill>
        <p:spPr>
          <a:xfrm>
            <a:off x="7302600" y="2114640"/>
            <a:ext cx="2878200" cy="2122560"/>
          </a:xfrm>
          <a:prstGeom prst="rect">
            <a:avLst/>
          </a:prstGeom>
          <a:ln w="0">
            <a:noFill/>
          </a:ln>
        </p:spPr>
      </p:pic>
      <p:pic>
        <p:nvPicPr>
          <p:cNvPr id="160" name="Рисунок 159"/>
          <p:cNvPicPr/>
          <p:nvPr/>
        </p:nvPicPr>
        <p:blipFill>
          <a:blip r:embed="rId6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pic>
        <p:nvPicPr>
          <p:cNvPr id="161" name="Рисунок 160"/>
          <p:cNvPicPr/>
          <p:nvPr/>
        </p:nvPicPr>
        <p:blipFill>
          <a:blip r:embed="rId7"/>
          <a:stretch/>
        </p:blipFill>
        <p:spPr>
          <a:xfrm>
            <a:off x="8547120" y="4102200"/>
            <a:ext cx="3273480" cy="2695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Рисунок 161"/>
          <p:cNvPicPr/>
          <p:nvPr/>
        </p:nvPicPr>
        <p:blipFill>
          <a:blip r:embed="rId4"/>
          <a:stretch/>
        </p:blipFill>
        <p:spPr>
          <a:xfrm>
            <a:off x="6473880" y="4651200"/>
            <a:ext cx="2792520" cy="2200320"/>
          </a:xfrm>
          <a:prstGeom prst="rect">
            <a:avLst/>
          </a:prstGeom>
          <a:ln w="0">
            <a:noFill/>
          </a:ln>
        </p:spPr>
      </p:pic>
      <p:sp>
        <p:nvSpPr>
          <p:cNvPr id="163" name="Полилиния 162"/>
          <p:cNvSpPr/>
          <p:nvPr/>
        </p:nvSpPr>
        <p:spPr>
          <a:xfrm>
            <a:off x="192240" y="1989000"/>
            <a:ext cx="6429240" cy="5286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20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400" b="0" strike="noStrike" spc="-1">
                <a:solidFill>
                  <a:srgbClr val="0D0D0D"/>
                </a:solidFill>
                <a:latin typeface="Gill Sans MT"/>
              </a:rPr>
              <a:t>Сладкие блюда или сахаристые кондитерские изделия включаются в рацион учащихся в качестве десерта (“на сладкое”) только в один из приемов пищи за день, как правило, в полдник, не чаще 3-4 раз в неделю</a:t>
            </a:r>
            <a:r>
              <a:rPr lang="ru-RU" sz="2800" b="0" strike="noStrike" spc="-1">
                <a:solidFill>
                  <a:srgbClr val="FFFFFF"/>
                </a:solidFill>
                <a:latin typeface="Gill Sans MT"/>
              </a:rPr>
              <a:t>.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4" name="Полилиния 163"/>
          <p:cNvSpPr/>
          <p:nvPr/>
        </p:nvSpPr>
        <p:spPr>
          <a:xfrm>
            <a:off x="5591160" y="274680"/>
            <a:ext cx="5991120" cy="97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Десерты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5" name="Рисунок 164"/>
          <p:cNvPicPr/>
          <p:nvPr/>
        </p:nvPicPr>
        <p:blipFill>
          <a:blip r:embed="rId5"/>
          <a:stretch/>
        </p:blipFill>
        <p:spPr>
          <a:xfrm>
            <a:off x="8589960" y="4700520"/>
            <a:ext cx="3254400" cy="2151000"/>
          </a:xfrm>
          <a:prstGeom prst="rect">
            <a:avLst/>
          </a:prstGeom>
          <a:ln w="0">
            <a:noFill/>
          </a:ln>
        </p:spPr>
      </p:pic>
      <p:pic>
        <p:nvPicPr>
          <p:cNvPr id="166" name="Рисунок 165"/>
          <p:cNvPicPr/>
          <p:nvPr/>
        </p:nvPicPr>
        <p:blipFill>
          <a:blip r:embed="rId6"/>
          <a:stretch/>
        </p:blipFill>
        <p:spPr>
          <a:xfrm>
            <a:off x="8564400" y="2249640"/>
            <a:ext cx="3213360" cy="2133360"/>
          </a:xfrm>
          <a:prstGeom prst="rect">
            <a:avLst/>
          </a:prstGeom>
          <a:ln w="0">
            <a:noFill/>
          </a:ln>
        </p:spPr>
      </p:pic>
      <p:pic>
        <p:nvPicPr>
          <p:cNvPr id="167" name="Рисунок 166"/>
          <p:cNvPicPr/>
          <p:nvPr/>
        </p:nvPicPr>
        <p:blipFill>
          <a:blip r:embed="rId7"/>
          <a:stretch/>
        </p:blipFill>
        <p:spPr>
          <a:xfrm>
            <a:off x="336600" y="274680"/>
            <a:ext cx="1728720" cy="125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Полилиния 167"/>
          <p:cNvSpPr/>
          <p:nvPr/>
        </p:nvSpPr>
        <p:spPr>
          <a:xfrm>
            <a:off x="3360600" y="274680"/>
            <a:ext cx="8220240" cy="1141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1" strike="noStrike" spc="-1">
                <a:solidFill>
                  <a:srgbClr val="C00000"/>
                </a:solidFill>
                <a:latin typeface="Times New Roman"/>
              </a:rPr>
              <a:t>«Вредные» продукты питания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9" name="Полилиния 168"/>
          <p:cNvSpPr/>
          <p:nvPr/>
        </p:nvSpPr>
        <p:spPr>
          <a:xfrm>
            <a:off x="635040" y="2133720"/>
            <a:ext cx="10094760" cy="4524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Покупные соусы (кетчупы, майонезы и т.п.).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Рафинированный сахар, сливочное масло, кофе, какао.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Солености, копчености, жаренное, консерванты.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Продукты быстрого приготовления.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Фаст-фуд.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Мясная готовая продукция (колбасы, сосиски и пр.).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Продукты из белой муки.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Газированные напитки, алкоголь.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Картофельные чипсы и сухарики.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0" name="Рисунок 169"/>
          <p:cNvPicPr/>
          <p:nvPr/>
        </p:nvPicPr>
        <p:blipFill>
          <a:blip r:embed="rId3"/>
          <a:stretch/>
        </p:blipFill>
        <p:spPr>
          <a:xfrm>
            <a:off x="263520" y="81000"/>
            <a:ext cx="1854360" cy="134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Полилиния 170"/>
          <p:cNvSpPr/>
          <p:nvPr/>
        </p:nvSpPr>
        <p:spPr>
          <a:xfrm>
            <a:off x="2928960" y="274680"/>
            <a:ext cx="8651880" cy="1141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600" b="1" strike="noStrike" spc="-1">
                <a:solidFill>
                  <a:srgbClr val="0D0D0D"/>
                </a:solidFill>
                <a:latin typeface="Times New Roman"/>
              </a:rPr>
              <a:t>К чему приводит нарушение основных </a:t>
            </a:r>
            <a:r>
              <a:t/>
            </a:r>
            <a:br/>
            <a:r>
              <a:rPr lang="ru-RU" sz="3600" b="1" strike="noStrike" spc="-1">
                <a:solidFill>
                  <a:srgbClr val="0D0D0D"/>
                </a:solidFill>
                <a:latin typeface="Times New Roman"/>
              </a:rPr>
              <a:t>правил питания?</a:t>
            </a:r>
            <a:endParaRPr lang="ru-RU" sz="3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609480" y="2143080"/>
            <a:ext cx="1097136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343080" indent="-343080" algn="ctr">
              <a:lnSpc>
                <a:spcPct val="10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Энергетический дисбаланс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3" name="Рисунок 172"/>
          <p:cNvPicPr/>
          <p:nvPr/>
        </p:nvPicPr>
        <p:blipFill>
          <a:blip r:embed="rId3"/>
          <a:stretch/>
        </p:blipFill>
        <p:spPr>
          <a:xfrm>
            <a:off x="1035000" y="2924280"/>
            <a:ext cx="10120320" cy="3259080"/>
          </a:xfrm>
          <a:prstGeom prst="rect">
            <a:avLst/>
          </a:prstGeom>
          <a:ln w="0">
            <a:noFill/>
          </a:ln>
        </p:spPr>
      </p:pic>
      <p:pic>
        <p:nvPicPr>
          <p:cNvPr id="174" name="Рисунок 173"/>
          <p:cNvPicPr/>
          <p:nvPr/>
        </p:nvPicPr>
        <p:blipFill>
          <a:blip r:embed="rId4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Полилиния 174"/>
          <p:cNvSpPr/>
          <p:nvPr/>
        </p:nvSpPr>
        <p:spPr>
          <a:xfrm>
            <a:off x="2352600" y="260280"/>
            <a:ext cx="9577440" cy="114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600" b="1" strike="noStrike" spc="-1">
                <a:solidFill>
                  <a:srgbClr val="0D0D0D"/>
                </a:solidFill>
                <a:latin typeface="Times New Roman"/>
              </a:rPr>
              <a:t>Неинфекционные заболевания школьников, зависящие от неправильного питания</a:t>
            </a:r>
            <a:endParaRPr lang="ru-RU" sz="3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6" name="Полилиния 175"/>
          <p:cNvSpPr/>
          <p:nvPr/>
        </p:nvSpPr>
        <p:spPr>
          <a:xfrm>
            <a:off x="609480" y="2143080"/>
            <a:ext cx="1097136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Хронические болезни желудочно-кишечного тракта (гастриты, дуодениты и гастродуодениты, язвенная болезнь желудка и 12-перстной кишки)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Избыточное питание и ожирение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Остеопороз, остеопения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Сахарный диабет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Пищевая аллергия и др.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7" name="Рисунок 176"/>
          <p:cNvPicPr/>
          <p:nvPr/>
        </p:nvPicPr>
        <p:blipFill>
          <a:blip r:embed="rId3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Полилиния 177"/>
          <p:cNvSpPr/>
          <p:nvPr/>
        </p:nvSpPr>
        <p:spPr>
          <a:xfrm>
            <a:off x="609480" y="274680"/>
            <a:ext cx="10971360" cy="1141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9" name="Рисунок 178"/>
          <p:cNvPicPr/>
          <p:nvPr/>
        </p:nvPicPr>
        <p:blipFill>
          <a:blip r:embed="rId3"/>
          <a:stretch/>
        </p:blipFill>
        <p:spPr>
          <a:xfrm>
            <a:off x="407880" y="0"/>
            <a:ext cx="1144908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Полилиния 179"/>
          <p:cNvSpPr/>
          <p:nvPr/>
        </p:nvSpPr>
        <p:spPr>
          <a:xfrm>
            <a:off x="2639880" y="189000"/>
            <a:ext cx="9244080" cy="720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Bookman Old Style"/>
              </a:rPr>
              <a:t>Типовые режимы питания школьников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1" name="Полилиния 180"/>
          <p:cNvSpPr/>
          <p:nvPr/>
        </p:nvSpPr>
        <p:spPr>
          <a:xfrm>
            <a:off x="609480" y="1600200"/>
            <a:ext cx="10972800" cy="47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182" name="Таблица 181"/>
          <p:cNvGraphicFramePr/>
          <p:nvPr/>
        </p:nvGraphicFramePr>
        <p:xfrm>
          <a:off x="334800" y="1312920"/>
          <a:ext cx="11550600" cy="5659200"/>
        </p:xfrm>
        <a:graphic>
          <a:graphicData uri="http://schemas.openxmlformats.org/drawingml/2006/table">
            <a:tbl>
              <a:tblPr/>
              <a:tblGrid>
                <a:gridCol w="1889280"/>
                <a:gridCol w="3340800"/>
                <a:gridCol w="6320520"/>
              </a:tblGrid>
              <a:tr h="950760"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FFFFFF"/>
                          </a:solidFill>
                          <a:latin typeface="Gill Sans MT"/>
                        </a:rPr>
                        <a:t>Смена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FFFFFF"/>
                          </a:solidFill>
                          <a:latin typeface="Gill Sans MT"/>
                        </a:rPr>
                        <a:t>Часы приема пищи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FFFFFF"/>
                          </a:solidFill>
                          <a:latin typeface="Gill Sans MT"/>
                        </a:rPr>
                        <a:t>Вид и место питания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2248560"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Первая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7.30-8.00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11.00-12.00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14.00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19.00-19.30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Clr>
                          <a:srgbClr val="FFFFFF"/>
                        </a:buClr>
                        <a:buFont typeface="Arial"/>
                        <a:buChar char="•"/>
                        <a:tabLst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Завтрак дома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457200" indent="-457200"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Горячий завтрак в школе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457200" indent="-457200"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Обед дома или (для групп продленного дня) в школе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457200" indent="-457200"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Ужин дома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2459880"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Вторая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8.00-8.30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12.30-13.00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16.00-16.30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19.30-20.00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136440">
                        <a:lnSpc>
                          <a:spcPct val="91000"/>
                        </a:lnSpc>
                        <a:spcBef>
                          <a:spcPts val="601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 • Завтрак дома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136440">
                        <a:lnSpc>
                          <a:spcPct val="91000"/>
                        </a:lnSpc>
                        <a:spcBef>
                          <a:spcPts val="601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 • Обед дома (перед уходом в школу)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136440">
                        <a:lnSpc>
                          <a:spcPct val="91000"/>
                        </a:lnSpc>
                        <a:spcBef>
                          <a:spcPts val="601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Горячее питание в школе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136440">
                        <a:lnSpc>
                          <a:spcPct val="91000"/>
                        </a:lnSpc>
                        <a:spcBef>
                          <a:spcPts val="601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Ужин дома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  <p:pic>
        <p:nvPicPr>
          <p:cNvPr id="183" name="Рисунок 182"/>
          <p:cNvPicPr/>
          <p:nvPr/>
        </p:nvPicPr>
        <p:blipFill>
          <a:blip r:embed="rId4"/>
          <a:stretch/>
        </p:blipFill>
        <p:spPr>
          <a:xfrm>
            <a:off x="192240" y="169920"/>
            <a:ext cx="183816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Полилиния 183"/>
          <p:cNvSpPr/>
          <p:nvPr/>
        </p:nvSpPr>
        <p:spPr>
          <a:xfrm>
            <a:off x="5737320" y="274680"/>
            <a:ext cx="5843520" cy="1141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1" strike="noStrike" spc="-1">
                <a:solidFill>
                  <a:srgbClr val="C00000"/>
                </a:solidFill>
                <a:latin typeface="Times New Roman"/>
              </a:rPr>
              <a:t>Оценка питания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5" name="Полилиния 184"/>
          <p:cNvSpPr/>
          <p:nvPr/>
        </p:nvSpPr>
        <p:spPr>
          <a:xfrm>
            <a:off x="609480" y="2060640"/>
            <a:ext cx="7062181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343080" indent="-343080" algn="ctr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</a:rPr>
              <a:t>Контроль за соотношением длины и массы тела 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3080" algn="ctr">
              <a:lnSpc>
                <a:spcPct val="9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400" b="0" u="sng" strike="noStrike" spc="-1" dirty="0">
                <a:solidFill>
                  <a:srgbClr val="000000"/>
                </a:solidFill>
                <a:uFillTx/>
                <a:latin typeface="Times New Roman"/>
              </a:rPr>
              <a:t>         масса тела в кг	 </a:t>
            </a:r>
            <a:endParaRPr lang="ru-RU" sz="2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3080" algn="ctr">
              <a:lnSpc>
                <a:spcPct val="9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  квадрат роста в метрах </a:t>
            </a:r>
            <a:endParaRPr lang="ru-RU" sz="2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3080" algn="ctr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</a:rPr>
              <a:t>«грубая норма» для школьников от 19 до 25,5-26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1" strike="noStrike" spc="-1" dirty="0">
                <a:solidFill>
                  <a:srgbClr val="0D0D0D"/>
                </a:solidFill>
                <a:latin typeface="Calibri"/>
              </a:rPr>
              <a:t>Важно! Привычки питания закладываются с детства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86" name="Рисунок 185"/>
          <p:cNvPicPr/>
          <p:nvPr/>
        </p:nvPicPr>
        <p:blipFill>
          <a:blip r:embed="rId3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pic>
        <p:nvPicPr>
          <p:cNvPr id="187" name="Рисунок 186"/>
          <p:cNvPicPr/>
          <p:nvPr/>
        </p:nvPicPr>
        <p:blipFill>
          <a:blip r:embed="rId4"/>
          <a:stretch/>
        </p:blipFill>
        <p:spPr>
          <a:xfrm>
            <a:off x="8443043" y="4906800"/>
            <a:ext cx="3247920" cy="195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Полилиния 96"/>
          <p:cNvSpPr/>
          <p:nvPr/>
        </p:nvSpPr>
        <p:spPr>
          <a:xfrm>
            <a:off x="3117960" y="333360"/>
            <a:ext cx="8783640" cy="1239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000" b="0" strike="noStrike" spc="-1">
                <a:solidFill>
                  <a:srgbClr val="000000"/>
                </a:solidFill>
                <a:latin typeface="Bookman Old Style"/>
              </a:rPr>
              <a:t>Здоровье  начинается с правильного питания</a:t>
            </a:r>
            <a:endParaRPr lang="ru-RU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8" name="Полилиния 97"/>
          <p:cNvSpPr/>
          <p:nvPr/>
        </p:nvSpPr>
        <p:spPr>
          <a:xfrm>
            <a:off x="352440" y="1857240"/>
            <a:ext cx="11577600" cy="4572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15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Здоровое Питание ― это питание, которое обеспечивает рост, нормальное развитие человека, способствующее укреплению и сохранению его здоровья и профилактике заболеваний.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5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Питание должно быть разнообразным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5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Питание должно быть регулярным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5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Питание должно восполнять ежедневные траты энергии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9" name="Рисунок 98"/>
          <p:cNvPicPr/>
          <p:nvPr/>
        </p:nvPicPr>
        <p:blipFill>
          <a:blip r:embed="rId4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олилиния 187"/>
          <p:cNvSpPr/>
          <p:nvPr/>
        </p:nvSpPr>
        <p:spPr>
          <a:xfrm>
            <a:off x="0" y="2349360"/>
            <a:ext cx="7242120" cy="42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12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000" b="1" strike="noStrike" spc="-1">
                <a:solidFill>
                  <a:srgbClr val="0D0D0D"/>
                </a:solidFill>
                <a:latin typeface="Gill Sans MT"/>
              </a:rPr>
              <a:t>ВОЗ рекомендует употреблять свежие овощи, фрукты, соки ежедневно в количестве не менее 400 граммов. </a:t>
            </a:r>
            <a:endParaRPr lang="ru-RU" sz="20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2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000" b="1" strike="noStrike" spc="-1">
                <a:solidFill>
                  <a:srgbClr val="0D0D0D"/>
                </a:solidFill>
                <a:latin typeface="Gill Sans MT"/>
              </a:rPr>
              <a:t>Желательно, получать ежедневно два овощных блюда и одно крупяное.   </a:t>
            </a:r>
            <a:endParaRPr lang="ru-RU" sz="20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2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000" b="1" strike="noStrike" spc="-1">
                <a:solidFill>
                  <a:srgbClr val="0D0D0D"/>
                </a:solidFill>
                <a:latin typeface="Gill Sans MT"/>
              </a:rPr>
              <a:t>Употребление газированных напитков нежелательно, полезнее несладкие ягодные соки (клюквенный, брусничный, смородиновый, рябиновый, облепиховый, из шиповника), которые стимулируют аппетит, хорошо утоляют жажду, богаты витамином С.</a:t>
            </a:r>
            <a:endParaRPr lang="ru-RU" sz="2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89" name="Рисунок 188"/>
          <p:cNvPicPr/>
          <p:nvPr/>
        </p:nvPicPr>
        <p:blipFill>
          <a:blip r:embed="rId4"/>
          <a:stretch/>
        </p:blipFill>
        <p:spPr>
          <a:xfrm>
            <a:off x="7229520" y="1127160"/>
            <a:ext cx="2706480" cy="1774800"/>
          </a:xfrm>
          <a:prstGeom prst="rect">
            <a:avLst/>
          </a:prstGeom>
          <a:ln w="0">
            <a:noFill/>
          </a:ln>
        </p:spPr>
      </p:pic>
      <p:pic>
        <p:nvPicPr>
          <p:cNvPr id="190" name="Рисунок 189"/>
          <p:cNvPicPr/>
          <p:nvPr/>
        </p:nvPicPr>
        <p:blipFill>
          <a:blip r:embed="rId5"/>
          <a:stretch/>
        </p:blipFill>
        <p:spPr>
          <a:xfrm>
            <a:off x="8972640" y="2378160"/>
            <a:ext cx="3085920" cy="2108160"/>
          </a:xfrm>
          <a:prstGeom prst="rect">
            <a:avLst/>
          </a:prstGeom>
          <a:ln w="0">
            <a:noFill/>
          </a:ln>
        </p:spPr>
      </p:pic>
      <p:pic>
        <p:nvPicPr>
          <p:cNvPr id="191" name="Рисунок 190"/>
          <p:cNvPicPr/>
          <p:nvPr/>
        </p:nvPicPr>
        <p:blipFill>
          <a:blip r:embed="rId6"/>
          <a:stretch/>
        </p:blipFill>
        <p:spPr>
          <a:xfrm>
            <a:off x="8290080" y="4584600"/>
            <a:ext cx="3286080" cy="2249640"/>
          </a:xfrm>
          <a:prstGeom prst="rect">
            <a:avLst/>
          </a:prstGeom>
          <a:ln w="0">
            <a:noFill/>
          </a:ln>
        </p:spPr>
      </p:pic>
      <p:pic>
        <p:nvPicPr>
          <p:cNvPr id="192" name="Рисунок 191"/>
          <p:cNvPicPr/>
          <p:nvPr/>
        </p:nvPicPr>
        <p:blipFill>
          <a:blip r:embed="rId7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Рисунок 192"/>
          <p:cNvPicPr/>
          <p:nvPr/>
        </p:nvPicPr>
        <p:blipFill>
          <a:blip r:embed="rId3"/>
          <a:stretch/>
        </p:blipFill>
        <p:spPr>
          <a:xfrm>
            <a:off x="371959" y="0"/>
            <a:ext cx="11484243" cy="6858000"/>
          </a:xfrm>
          <a:prstGeom prst="rect">
            <a:avLst/>
          </a:prstGeom>
          <a:ln w="0">
            <a:noFill/>
          </a:ln>
        </p:spPr>
      </p:pic>
      <p:pic>
        <p:nvPicPr>
          <p:cNvPr id="194" name="Рисунок 193"/>
          <p:cNvPicPr/>
          <p:nvPr/>
        </p:nvPicPr>
        <p:blipFill>
          <a:blip r:embed="rId4"/>
          <a:stretch/>
        </p:blipFill>
        <p:spPr>
          <a:xfrm>
            <a:off x="136440" y="18900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Полилиния 194"/>
          <p:cNvSpPr/>
          <p:nvPr/>
        </p:nvSpPr>
        <p:spPr>
          <a:xfrm>
            <a:off x="3071880" y="293760"/>
            <a:ext cx="8567640" cy="712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000" b="0" strike="noStrike" spc="-1">
                <a:solidFill>
                  <a:srgbClr val="000000"/>
                </a:solidFill>
                <a:latin typeface="Bookman Old Style"/>
              </a:rPr>
              <a:t>Собираем ланчбокс в школу</a:t>
            </a:r>
            <a:endParaRPr lang="ru-RU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6" name="Полилиния 195"/>
          <p:cNvSpPr/>
          <p:nvPr/>
        </p:nvSpPr>
        <p:spPr>
          <a:xfrm>
            <a:off x="174600" y="2060640"/>
            <a:ext cx="6923160" cy="4797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п</a:t>
            </a: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родукты с небольшим содержанием жира и сахара в мелкоштучной упаковке, которые  можно взять с собой, например: 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 бутерброд с сыром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выпечку без крема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йогурт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сок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 фрукты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 батончики мюсли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в течение дня необходимо пить воду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80000"/>
              </a:lnSpc>
              <a:spcBef>
                <a:spcPts val="550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97" name="Рисунок 196"/>
          <p:cNvPicPr/>
          <p:nvPr/>
        </p:nvPicPr>
        <p:blipFill>
          <a:blip r:embed="rId4"/>
          <a:stretch/>
        </p:blipFill>
        <p:spPr>
          <a:xfrm>
            <a:off x="14784480" y="4197240"/>
            <a:ext cx="1272960" cy="979560"/>
          </a:xfrm>
          <a:prstGeom prst="rect">
            <a:avLst/>
          </a:prstGeom>
          <a:ln w="0">
            <a:noFill/>
          </a:ln>
        </p:spPr>
      </p:pic>
      <p:pic>
        <p:nvPicPr>
          <p:cNvPr id="198" name="Рисунок 197"/>
          <p:cNvPicPr/>
          <p:nvPr/>
        </p:nvPicPr>
        <p:blipFill>
          <a:blip r:embed="rId5"/>
          <a:stretch/>
        </p:blipFill>
        <p:spPr>
          <a:xfrm>
            <a:off x="3852720" y="4076640"/>
            <a:ext cx="5081760" cy="2640240"/>
          </a:xfrm>
          <a:prstGeom prst="rect">
            <a:avLst/>
          </a:prstGeom>
          <a:ln w="0">
            <a:noFill/>
          </a:ln>
        </p:spPr>
      </p:pic>
      <p:pic>
        <p:nvPicPr>
          <p:cNvPr id="199" name="Рисунок 198"/>
          <p:cNvPicPr/>
          <p:nvPr/>
        </p:nvPicPr>
        <p:blipFill>
          <a:blip r:embed="rId6"/>
          <a:stretch/>
        </p:blipFill>
        <p:spPr>
          <a:xfrm>
            <a:off x="7785000" y="4383000"/>
            <a:ext cx="3956040" cy="2462400"/>
          </a:xfrm>
          <a:prstGeom prst="rect">
            <a:avLst/>
          </a:prstGeom>
          <a:ln w="0">
            <a:noFill/>
          </a:ln>
        </p:spPr>
      </p:pic>
      <p:pic>
        <p:nvPicPr>
          <p:cNvPr id="200" name="Рисунок 199"/>
          <p:cNvPicPr/>
          <p:nvPr/>
        </p:nvPicPr>
        <p:blipFill>
          <a:blip r:embed="rId7"/>
          <a:stretch/>
        </p:blipFill>
        <p:spPr>
          <a:xfrm>
            <a:off x="8613720" y="2114640"/>
            <a:ext cx="2865600" cy="2146320"/>
          </a:xfrm>
          <a:prstGeom prst="rect">
            <a:avLst/>
          </a:prstGeom>
          <a:ln w="0">
            <a:noFill/>
          </a:ln>
        </p:spPr>
      </p:pic>
      <p:pic>
        <p:nvPicPr>
          <p:cNvPr id="201" name="Рисунок 200"/>
          <p:cNvPicPr/>
          <p:nvPr/>
        </p:nvPicPr>
        <p:blipFill>
          <a:blip r:embed="rId8"/>
          <a:stretch/>
        </p:blipFill>
        <p:spPr>
          <a:xfrm>
            <a:off x="6175440" y="3024360"/>
            <a:ext cx="1268280" cy="3455640"/>
          </a:xfrm>
          <a:prstGeom prst="rect">
            <a:avLst/>
          </a:prstGeom>
          <a:ln w="0">
            <a:noFill/>
          </a:ln>
        </p:spPr>
      </p:pic>
      <p:sp>
        <p:nvSpPr>
          <p:cNvPr id="202" name="Улыбающееся лицо 201"/>
          <p:cNvSpPr/>
          <p:nvPr/>
        </p:nvSpPr>
        <p:spPr>
          <a:xfrm>
            <a:off x="6330960" y="3557520"/>
            <a:ext cx="954000" cy="935280"/>
          </a:xfrm>
          <a:prstGeom prst="smileyFace">
            <a:avLst>
              <a:gd name="adj" fmla="val 9282"/>
            </a:avLst>
          </a:prstGeom>
          <a:solidFill>
            <a:srgbClr val="F9B639"/>
          </a:solidFill>
          <a:ln w="38160">
            <a:solidFill>
              <a:srgbClr val="FFFFFF"/>
            </a:solidFill>
            <a:miter/>
          </a:ln>
          <a:effectLst>
            <a:outerShdw dist="2016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3" name="Рисунок 202"/>
          <p:cNvPicPr/>
          <p:nvPr/>
        </p:nvPicPr>
        <p:blipFill>
          <a:blip r:embed="rId9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Полилиния 203"/>
          <p:cNvSpPr/>
          <p:nvPr/>
        </p:nvSpPr>
        <p:spPr>
          <a:xfrm>
            <a:off x="609480" y="274680"/>
            <a:ext cx="109728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Полилиния 204"/>
          <p:cNvSpPr/>
          <p:nvPr/>
        </p:nvSpPr>
        <p:spPr>
          <a:xfrm>
            <a:off x="1220760" y="1989000"/>
            <a:ext cx="10972800" cy="452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7200" b="0" strike="noStrike" spc="-1">
                <a:solidFill>
                  <a:srgbClr val="0D0D0D"/>
                </a:solidFill>
                <a:latin typeface="Arial"/>
              </a:rPr>
              <a:t>Спасибо за внимание!</a:t>
            </a:r>
            <a:endParaRPr lang="ru-RU" sz="7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Полилиния 99"/>
          <p:cNvSpPr/>
          <p:nvPr/>
        </p:nvSpPr>
        <p:spPr>
          <a:xfrm>
            <a:off x="3287880" y="274680"/>
            <a:ext cx="82944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Питьевой режим. Вода.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479520" y="2301840"/>
            <a:ext cx="7704000" cy="41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D0D0D"/>
                </a:solidFill>
                <a:latin typeface="Times New Roman"/>
                <a:ea typeface="Times New Roman"/>
              </a:rPr>
              <a:t>Соблюдение водного баланса является важным условием сохранения здоровья. Вода доставляет в клетки организма витамины, минеральные соли, выводит шлаки. 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D0D0D"/>
                </a:solidFill>
                <a:latin typeface="Times New Roman"/>
                <a:ea typeface="Times New Roman"/>
              </a:rPr>
              <a:t>Без воды не возможна регуляция теплообмена организма с окружающей средой и поддержание температуры тела.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Вода является составной частью клеток и тканей, на ее долю приходится около 65% массы тела человека. 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Вода необходима и для выведения из организма конечных продуктов обмена.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Дети теряют в сутки около 1,5–2 л воды. 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Дети старше 7-и лет в виде питья и с пищевыми продуктами должны употреблять около 50 мл воды на 1 кг массы тела.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" name="Рисунок 101"/>
          <p:cNvPicPr/>
          <p:nvPr/>
        </p:nvPicPr>
        <p:blipFill>
          <a:blip r:embed="rId4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pic>
        <p:nvPicPr>
          <p:cNvPr id="103" name="Рисунок 102"/>
          <p:cNvPicPr/>
          <p:nvPr/>
        </p:nvPicPr>
        <p:blipFill>
          <a:blip r:embed="rId5"/>
          <a:stretch/>
        </p:blipFill>
        <p:spPr>
          <a:xfrm>
            <a:off x="8186760" y="3346560"/>
            <a:ext cx="3700440" cy="3498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олилиния 103"/>
          <p:cNvSpPr/>
          <p:nvPr/>
        </p:nvSpPr>
        <p:spPr>
          <a:xfrm>
            <a:off x="4943520" y="0"/>
            <a:ext cx="6335640" cy="112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Режим питания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5" name="Полилиния 104"/>
          <p:cNvSpPr/>
          <p:nvPr/>
        </p:nvSpPr>
        <p:spPr>
          <a:xfrm>
            <a:off x="623880" y="2133720"/>
            <a:ext cx="10944360" cy="345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549360" indent="-343080">
              <a:lnSpc>
                <a:spcPct val="15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1" strike="noStrike" spc="-1" dirty="0">
                <a:solidFill>
                  <a:srgbClr val="000000"/>
                </a:solidFill>
                <a:latin typeface="+mj-lt"/>
              </a:rPr>
              <a:t>Режим питания предусматривает 4-5 приемов пищи в сутки каждые 4 часа.</a:t>
            </a:r>
            <a:endParaRPr lang="ru-RU" sz="2600" b="1" strike="noStrike" spc="-1" dirty="0">
              <a:solidFill>
                <a:srgbClr val="FFFFFF"/>
              </a:solidFill>
              <a:latin typeface="+mj-lt"/>
            </a:endParaRPr>
          </a:p>
          <a:p>
            <a:pPr marL="549360" indent="-343080">
              <a:lnSpc>
                <a:spcPct val="15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1" i="1" strike="noStrike" spc="-1" dirty="0">
                <a:solidFill>
                  <a:srgbClr val="000000"/>
                </a:solidFill>
                <a:latin typeface="+mj-lt"/>
              </a:rPr>
              <a:t>Утром организм усиленно расходует энергию, так как в утренние часы дети наиболее активны. В первую половину дня предпочтительны продукты, богатые животным белком, а на ужин — молочно-растительные блюда.</a:t>
            </a:r>
            <a:endParaRPr lang="ru-RU" sz="2600" b="1" i="1" strike="noStrike" spc="-1" dirty="0">
              <a:solidFill>
                <a:srgbClr val="FFFFFF"/>
              </a:solidFill>
              <a:latin typeface="+mj-lt"/>
            </a:endParaRPr>
          </a:p>
          <a:p>
            <a:pPr marL="549360" indent="-343080">
              <a:lnSpc>
                <a:spcPct val="15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1" strike="noStrike" spc="-1" dirty="0">
                <a:solidFill>
                  <a:srgbClr val="000000"/>
                </a:solidFill>
                <a:latin typeface="+mj-lt"/>
              </a:rPr>
              <a:t>Есть нужно не торопясь, хорошо пережевывая пищу</a:t>
            </a:r>
            <a:endParaRPr lang="ru-RU" sz="2600" b="1" strike="noStrike" spc="-1" dirty="0">
              <a:solidFill>
                <a:srgbClr val="FFFFFF"/>
              </a:solidFill>
              <a:latin typeface="+mj-lt"/>
            </a:endParaRPr>
          </a:p>
          <a:p>
            <a:pPr marL="549360" indent="-343080">
              <a:lnSpc>
                <a:spcPct val="15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endParaRPr lang="ru-RU" sz="26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6" name="Рисунок 105"/>
          <p:cNvPicPr/>
          <p:nvPr/>
        </p:nvPicPr>
        <p:blipFill>
          <a:blip r:embed="rId4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7241" y="2616567"/>
            <a:ext cx="6096000" cy="46446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i="0" u="none" strike="noStrike" dirty="0" smtClean="0">
                <a:solidFill>
                  <a:srgbClr val="000000"/>
                </a:solidFill>
                <a:latin typeface="+mj-lt"/>
              </a:rPr>
              <a:t>Распределение калорийности питания детей/подростков в течение суток должно быть следующим: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i="0" u="none" strike="noStrike" dirty="0" smtClean="0">
                <a:solidFill>
                  <a:srgbClr val="000000"/>
                </a:solidFill>
                <a:latin typeface="+mj-lt"/>
              </a:rPr>
              <a:t>завтрак — 25%, обед — 35-40%, полдник — 10-15%, ужин — 25%.</a:t>
            </a:r>
            <a:endParaRPr lang="ru-RU" dirty="0">
              <a:solidFill>
                <a:srgbClr val="FFFFFF"/>
              </a:solidFill>
              <a:latin typeface="+mj-lt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ru-RU" dirty="0">
              <a:solidFill>
                <a:srgbClr val="FFFFFF"/>
              </a:solidFill>
              <a:latin typeface="Microsoft YaHei" panose="020B0503020204020204" pitchFamily="34" charset="-12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021" y="2351464"/>
            <a:ext cx="4895850" cy="3952875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39334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олилиния 110"/>
          <p:cNvSpPr/>
          <p:nvPr/>
        </p:nvSpPr>
        <p:spPr>
          <a:xfrm>
            <a:off x="1127160" y="2637000"/>
            <a:ext cx="10082160" cy="3884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93640" indent="-457200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Калорийность рациона школьника (количество поступающей энергии с пищей) должно быть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93640" indent="-457200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7-10 лет – 2400 ккал/сутки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93640" indent="-457200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14-17 лет – 2600-3000 ккал/сутки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93640" indent="-457200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При физических нагрузках затраты энергии увеличиваются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93640" indent="-457200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на 300-500 ккал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93640" indent="-457200"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" name="Полилиния 111"/>
          <p:cNvSpPr/>
          <p:nvPr/>
        </p:nvSpPr>
        <p:spPr>
          <a:xfrm>
            <a:off x="2711520" y="115920"/>
            <a:ext cx="9648720" cy="97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1" strike="noStrike" spc="-1">
                <a:solidFill>
                  <a:srgbClr val="0D0D0D"/>
                </a:solidFill>
                <a:latin typeface="Times New Roman"/>
              </a:rPr>
              <a:t>Энергетическое равновесие - 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равновесие между энергией, поступающей с пищей, и энергией, расходуемой человеком в процессе жизнедеятельности.</a:t>
            </a:r>
            <a:endParaRPr lang="ru-RU" sz="2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3" name="Рисунок 112"/>
          <p:cNvPicPr/>
          <p:nvPr/>
        </p:nvPicPr>
        <p:blipFill>
          <a:blip r:embed="rId4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Блок-схема: альтернативный процесс 113"/>
          <p:cNvSpPr/>
          <p:nvPr/>
        </p:nvSpPr>
        <p:spPr>
          <a:xfrm>
            <a:off x="2130480" y="365040"/>
            <a:ext cx="8137440" cy="97632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для полноценного питания школьников продукты должны содержать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5" name="Блок-схема: альтернативный процесс 114"/>
          <p:cNvSpPr/>
          <p:nvPr/>
        </p:nvSpPr>
        <p:spPr>
          <a:xfrm>
            <a:off x="417600" y="1589040"/>
            <a:ext cx="2844720" cy="142416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Белки</a:t>
            </a:r>
            <a:r>
              <a:rPr lang="ru-RU" sz="2400" b="0" strike="noStrike" spc="-1">
                <a:solidFill>
                  <a:srgbClr val="FFFFFF"/>
                </a:solidFill>
                <a:latin typeface="Calibri"/>
              </a:rPr>
              <a:t> </a:t>
            </a:r>
            <a:endParaRPr lang="ru-RU" sz="2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Строительные блоки всех живых организмов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6" name="Блок-схема: альтернативный процесс 115"/>
          <p:cNvSpPr/>
          <p:nvPr/>
        </p:nvSpPr>
        <p:spPr>
          <a:xfrm>
            <a:off x="3759120" y="1589040"/>
            <a:ext cx="4392720" cy="196236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Жиры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600" b="0" strike="noStrike" spc="-1">
                <a:solidFill>
                  <a:srgbClr val="FFFFFF"/>
                </a:solidFill>
                <a:latin typeface="Calibri"/>
              </a:rPr>
              <a:t>дают энергию, стимулируют мозговую деятельность, служат строительным материалом для клеток и тканей, участвуют в усвоении витаминов A, D, E, K, помогают регулировать обмен веществ</a:t>
            </a:r>
            <a:endParaRPr lang="ru-RU" sz="1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Блок-схема: альтернативный процесс 116"/>
          <p:cNvSpPr/>
          <p:nvPr/>
        </p:nvSpPr>
        <p:spPr>
          <a:xfrm>
            <a:off x="8718480" y="1698480"/>
            <a:ext cx="3097440" cy="153216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Углеводы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Основной источник энергии для мышечных клеток и клеток головного мозга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Блок-схема: альтернативный процесс 117"/>
          <p:cNvSpPr/>
          <p:nvPr/>
        </p:nvSpPr>
        <p:spPr>
          <a:xfrm>
            <a:off x="8616960" y="5929200"/>
            <a:ext cx="2879640" cy="84456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Суточная норма потребления 300-400 грамм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Блок-схема: альтернативный процесс 118"/>
          <p:cNvSpPr/>
          <p:nvPr/>
        </p:nvSpPr>
        <p:spPr>
          <a:xfrm>
            <a:off x="4560840" y="5950080"/>
            <a:ext cx="2879640" cy="87768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Норма потребления 80-90 грамм в сутки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0" name="Блок-схема: альтернативный процесс 119"/>
          <p:cNvSpPr/>
          <p:nvPr/>
        </p:nvSpPr>
        <p:spPr>
          <a:xfrm>
            <a:off x="334800" y="5813280"/>
            <a:ext cx="2881440" cy="98280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Ежедневная норма потребления белка 75 – 90 грамм белка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1" name="Блок-схема: альтернативный процесс 120"/>
          <p:cNvSpPr/>
          <p:nvPr/>
        </p:nvSpPr>
        <p:spPr>
          <a:xfrm>
            <a:off x="4113360" y="3697200"/>
            <a:ext cx="2065320" cy="52884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Растительного происхождения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2" name="Блок-схема: альтернативный процесс 121"/>
          <p:cNvSpPr/>
          <p:nvPr/>
        </p:nvSpPr>
        <p:spPr>
          <a:xfrm>
            <a:off x="6540480" y="5170320"/>
            <a:ext cx="1967040" cy="54000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Животного происхождения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3" name="Рисунок 122"/>
          <p:cNvPicPr/>
          <p:nvPr/>
        </p:nvPicPr>
        <p:blipFill>
          <a:blip r:embed="rId4"/>
          <a:stretch/>
        </p:blipFill>
        <p:spPr>
          <a:xfrm>
            <a:off x="193680" y="184320"/>
            <a:ext cx="1838160" cy="1338120"/>
          </a:xfrm>
          <a:prstGeom prst="rect">
            <a:avLst/>
          </a:prstGeom>
          <a:ln w="0">
            <a:noFill/>
          </a:ln>
        </p:spPr>
      </p:pic>
      <p:sp>
        <p:nvSpPr>
          <p:cNvPr id="124" name="Блок-схема: альтернативный процесс 123"/>
          <p:cNvSpPr/>
          <p:nvPr/>
        </p:nvSpPr>
        <p:spPr>
          <a:xfrm>
            <a:off x="160200" y="3197160"/>
            <a:ext cx="1835280" cy="52884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Растительного происхождения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5" name="Блок-схема: альтернативный процесс 124"/>
          <p:cNvSpPr/>
          <p:nvPr/>
        </p:nvSpPr>
        <p:spPr>
          <a:xfrm>
            <a:off x="2144880" y="3637080"/>
            <a:ext cx="1800000" cy="53964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Животного происхождения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6" name="Блок-схема: альтернативный процесс 125"/>
          <p:cNvSpPr/>
          <p:nvPr/>
        </p:nvSpPr>
        <p:spPr>
          <a:xfrm>
            <a:off x="8620200" y="3448080"/>
            <a:ext cx="1344600" cy="52848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быстрые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" name="Блок-схема: альтернативный процесс 126"/>
          <p:cNvSpPr/>
          <p:nvPr/>
        </p:nvSpPr>
        <p:spPr>
          <a:xfrm>
            <a:off x="10434600" y="3475080"/>
            <a:ext cx="1446120" cy="52848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медленные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8" name="Рисунок 127"/>
          <p:cNvPicPr/>
          <p:nvPr/>
        </p:nvPicPr>
        <p:blipFill>
          <a:blip r:embed="rId5"/>
          <a:stretch/>
        </p:blipFill>
        <p:spPr>
          <a:xfrm>
            <a:off x="493560" y="3822840"/>
            <a:ext cx="1335240" cy="1730160"/>
          </a:xfrm>
          <a:prstGeom prst="rect">
            <a:avLst/>
          </a:prstGeom>
          <a:ln w="0">
            <a:noFill/>
          </a:ln>
        </p:spPr>
      </p:pic>
      <p:pic>
        <p:nvPicPr>
          <p:cNvPr id="129" name="Рисунок 128"/>
          <p:cNvPicPr/>
          <p:nvPr/>
        </p:nvPicPr>
        <p:blipFill>
          <a:blip r:embed="rId6"/>
          <a:stretch/>
        </p:blipFill>
        <p:spPr>
          <a:xfrm>
            <a:off x="1957320" y="4352760"/>
            <a:ext cx="1986120" cy="1200240"/>
          </a:xfrm>
          <a:prstGeom prst="rect">
            <a:avLst/>
          </a:prstGeom>
          <a:ln w="0">
            <a:noFill/>
          </a:ln>
        </p:spPr>
      </p:pic>
      <p:pic>
        <p:nvPicPr>
          <p:cNvPr id="130" name="Рисунок 129"/>
          <p:cNvPicPr/>
          <p:nvPr/>
        </p:nvPicPr>
        <p:blipFill>
          <a:blip r:embed="rId7"/>
          <a:stretch/>
        </p:blipFill>
        <p:spPr>
          <a:xfrm>
            <a:off x="4114800" y="4280040"/>
            <a:ext cx="1616040" cy="1584360"/>
          </a:xfrm>
          <a:prstGeom prst="rect">
            <a:avLst/>
          </a:prstGeom>
          <a:ln w="0">
            <a:noFill/>
          </a:ln>
        </p:spPr>
      </p:pic>
      <p:pic>
        <p:nvPicPr>
          <p:cNvPr id="131" name="Рисунок 130"/>
          <p:cNvPicPr/>
          <p:nvPr/>
        </p:nvPicPr>
        <p:blipFill>
          <a:blip r:embed="rId8"/>
          <a:stretch/>
        </p:blipFill>
        <p:spPr>
          <a:xfrm>
            <a:off x="6229440" y="3736800"/>
            <a:ext cx="2103480" cy="1298880"/>
          </a:xfrm>
          <a:prstGeom prst="rect">
            <a:avLst/>
          </a:prstGeom>
          <a:ln w="0">
            <a:noFill/>
          </a:ln>
        </p:spPr>
      </p:pic>
      <p:sp>
        <p:nvSpPr>
          <p:cNvPr id="132" name="Прямоугольник 131"/>
          <p:cNvSpPr/>
          <p:nvPr/>
        </p:nvSpPr>
        <p:spPr>
          <a:xfrm>
            <a:off x="15552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3" name="Рисунок 132"/>
          <p:cNvPicPr/>
          <p:nvPr/>
        </p:nvPicPr>
        <p:blipFill>
          <a:blip r:embed="rId9"/>
          <a:stretch/>
        </p:blipFill>
        <p:spPr>
          <a:xfrm>
            <a:off x="10266480" y="4254480"/>
            <a:ext cx="1487520" cy="1397160"/>
          </a:xfrm>
          <a:prstGeom prst="rect">
            <a:avLst/>
          </a:prstGeom>
          <a:ln w="0">
            <a:noFill/>
          </a:ln>
        </p:spPr>
      </p:pic>
      <p:pic>
        <p:nvPicPr>
          <p:cNvPr id="134" name="Рисунок 133"/>
          <p:cNvPicPr/>
          <p:nvPr/>
        </p:nvPicPr>
        <p:blipFill>
          <a:blip r:embed="rId10"/>
          <a:stretch/>
        </p:blipFill>
        <p:spPr>
          <a:xfrm>
            <a:off x="8826480" y="4206960"/>
            <a:ext cx="1176480" cy="1425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Полилиния 134"/>
          <p:cNvSpPr/>
          <p:nvPr/>
        </p:nvSpPr>
        <p:spPr>
          <a:xfrm>
            <a:off x="5016600" y="158760"/>
            <a:ext cx="6262560" cy="1044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Углеводы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6" name="Полилиния 135"/>
          <p:cNvSpPr/>
          <p:nvPr/>
        </p:nvSpPr>
        <p:spPr>
          <a:xfrm>
            <a:off x="176741" y="2378160"/>
            <a:ext cx="8339894" cy="4479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 algn="just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  <a:tab pos="1168092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Большую часть ежедневного количества углеводов желательно съедать в первой половине дня (на завтрак и обед). Углеводы — это энергия, необходимая для выполнения нашим организмом ежедневных задач. 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 algn="just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  <a:tab pos="1168092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Однако не все углеводы одинаково полезны. Медленные углеводы (например, в кашах), дают вам длительное чувство насыщения, так как медленно перевариваются и усваиваются, а вот быстрые (например, в тортах и пирожных), наоборот, очень легко перерабатываются. 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 algn="just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  <a:tab pos="1168092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Поэтому отдавайте предпочтение правильному завтраку. Наполнившись энергией с утра, вы сможете продуктивно провести день, не набрав при этом лишних килограммов.</a:t>
            </a:r>
            <a:endParaRPr lang="ru-RU" sz="2200" b="0" strike="noStrike" spc="-1" dirty="0">
              <a:solidFill>
                <a:srgbClr val="FFFFFF"/>
              </a:solidFill>
            </a:endParaRPr>
          </a:p>
        </p:txBody>
      </p:sp>
      <p:pic>
        <p:nvPicPr>
          <p:cNvPr id="137" name="Рисунок 136"/>
          <p:cNvPicPr/>
          <p:nvPr/>
        </p:nvPicPr>
        <p:blipFill>
          <a:blip r:embed="rId4"/>
          <a:stretch/>
        </p:blipFill>
        <p:spPr>
          <a:xfrm>
            <a:off x="8516635" y="2634711"/>
            <a:ext cx="3165480" cy="3241532"/>
          </a:xfrm>
          <a:prstGeom prst="rect">
            <a:avLst/>
          </a:prstGeom>
          <a:ln w="0">
            <a:noFill/>
          </a:ln>
        </p:spPr>
      </p:pic>
      <p:pic>
        <p:nvPicPr>
          <p:cNvPr id="138" name="Рисунок 137"/>
          <p:cNvPicPr/>
          <p:nvPr/>
        </p:nvPicPr>
        <p:blipFill>
          <a:blip r:embed="rId5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олилиния 138"/>
          <p:cNvSpPr/>
          <p:nvPr/>
        </p:nvSpPr>
        <p:spPr>
          <a:xfrm>
            <a:off x="263520" y="1990800"/>
            <a:ext cx="6523200" cy="48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549360" indent="-343080">
              <a:lnSpc>
                <a:spcPct val="90000"/>
              </a:lnSpc>
              <a:spcBef>
                <a:spcPts val="638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Завтраки </a:t>
            </a: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традиционно включают: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343080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 каши (овсяную, гречневую, рисовую и.т.д.), можно добавить по желанию фрукты, ягоды, изюм, орехи, сухофрукты, сливочное масло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343080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 яичные блюда (вареные яйца, омлеты)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343080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блюда из творога (сырники, запеканки, пудинги, суфле)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343080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бутерброды из цельнозернового хлеба с маслом и сыром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343080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горячие напитки (чай, кофейный напиток, какао)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0" name="Рисунок 139"/>
          <p:cNvPicPr/>
          <p:nvPr/>
        </p:nvPicPr>
        <p:blipFill>
          <a:blip r:embed="rId4"/>
          <a:stretch/>
        </p:blipFill>
        <p:spPr>
          <a:xfrm>
            <a:off x="7461360" y="3956040"/>
            <a:ext cx="4333680" cy="2914560"/>
          </a:xfrm>
          <a:prstGeom prst="rect">
            <a:avLst/>
          </a:prstGeom>
          <a:ln w="0">
            <a:noFill/>
          </a:ln>
        </p:spPr>
      </p:pic>
      <p:pic>
        <p:nvPicPr>
          <p:cNvPr id="141" name="Рисунок 140"/>
          <p:cNvPicPr/>
          <p:nvPr/>
        </p:nvPicPr>
        <p:blipFill>
          <a:blip r:embed="rId5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sp>
        <p:nvSpPr>
          <p:cNvPr id="142" name="Полилиния 141"/>
          <p:cNvSpPr/>
          <p:nvPr/>
        </p:nvSpPr>
        <p:spPr>
          <a:xfrm>
            <a:off x="4656240" y="274680"/>
            <a:ext cx="5111640" cy="97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Завтрак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3" name="Рисунок 142"/>
          <p:cNvPicPr/>
          <p:nvPr/>
        </p:nvPicPr>
        <p:blipFill>
          <a:blip r:embed="rId6"/>
          <a:stretch/>
        </p:blipFill>
        <p:spPr>
          <a:xfrm>
            <a:off x="8924760" y="0"/>
            <a:ext cx="3133800" cy="2481120"/>
          </a:xfrm>
          <a:prstGeom prst="rect">
            <a:avLst/>
          </a:prstGeom>
          <a:ln w="0">
            <a:noFill/>
          </a:ln>
        </p:spPr>
      </p:pic>
      <p:pic>
        <p:nvPicPr>
          <p:cNvPr id="144" name="Рисунок 143"/>
          <p:cNvPicPr/>
          <p:nvPr/>
        </p:nvPicPr>
        <p:blipFill>
          <a:blip r:embed="rId7"/>
          <a:stretch/>
        </p:blipFill>
        <p:spPr>
          <a:xfrm>
            <a:off x="6772320" y="1432080"/>
            <a:ext cx="2884320" cy="2652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7479</TotalTime>
  <Words>1077</Words>
  <Application>Microsoft Office PowerPoint</Application>
  <PresentationFormat>Произвольный</PresentationFormat>
  <Paragraphs>164</Paragraphs>
  <Slides>23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Здоровый образ жизни</dc:title>
  <dc:creator>User</dc:creator>
  <cp:lastModifiedBy>admin</cp:lastModifiedBy>
  <cp:revision>235</cp:revision>
  <dcterms:created xsi:type="dcterms:W3CDTF">2022-02-07T13:43:05Z</dcterms:created>
  <dcterms:modified xsi:type="dcterms:W3CDTF">2025-01-16T11:54:51Z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30</vt:i4>
  </property>
</Properties>
</file>