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517" y="165829"/>
            <a:ext cx="8728964" cy="121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6709" y="1294383"/>
            <a:ext cx="7905750" cy="389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8961" rIns="0" bIns="0" rtlCol="0">
            <a:spAutoFit/>
          </a:bodyPr>
          <a:lstStyle/>
          <a:p>
            <a:pPr marL="937894" marR="344805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Обновленные</a:t>
            </a:r>
            <a:r>
              <a:rPr spc="-65" dirty="0"/>
              <a:t> </a:t>
            </a:r>
            <a:r>
              <a:rPr spc="-15" dirty="0"/>
              <a:t>ФГОС:</a:t>
            </a:r>
            <a:r>
              <a:rPr spc="-50" dirty="0"/>
              <a:t> </a:t>
            </a:r>
            <a:r>
              <a:rPr dirty="0"/>
              <a:t>к </a:t>
            </a:r>
            <a:r>
              <a:rPr spc="-1185" dirty="0"/>
              <a:t> </a:t>
            </a:r>
            <a:r>
              <a:rPr spc="-15" dirty="0"/>
              <a:t>каким</a:t>
            </a:r>
            <a:r>
              <a:rPr spc="-10" dirty="0"/>
              <a:t> </a:t>
            </a:r>
            <a:r>
              <a:rPr spc="-15" dirty="0"/>
              <a:t>изменениям </a:t>
            </a:r>
            <a:r>
              <a:rPr spc="-10" dirty="0"/>
              <a:t> </a:t>
            </a:r>
            <a:r>
              <a:rPr spc="-40" dirty="0"/>
              <a:t>готовиться</a:t>
            </a:r>
            <a:r>
              <a:rPr spc="-15" dirty="0"/>
              <a:t> </a:t>
            </a:r>
            <a:r>
              <a:rPr spc="-30" dirty="0"/>
              <a:t>школе</a:t>
            </a:r>
          </a:p>
          <a:p>
            <a:pPr marL="594995" algn="ctr">
              <a:lnSpc>
                <a:spcPct val="100000"/>
              </a:lnSpc>
              <a:spcBef>
                <a:spcPts val="110"/>
              </a:spcBef>
            </a:pPr>
            <a:r>
              <a:rPr dirty="0"/>
              <a:t>в</a:t>
            </a:r>
            <a:r>
              <a:rPr spc="-30" dirty="0"/>
              <a:t> </a:t>
            </a:r>
            <a:r>
              <a:rPr spc="-5" dirty="0"/>
              <a:t>2022-2023</a:t>
            </a:r>
            <a:r>
              <a:rPr spc="-10" dirty="0"/>
              <a:t> </a:t>
            </a:r>
            <a:r>
              <a:rPr spc="-15" dirty="0"/>
              <a:t>учебном </a:t>
            </a:r>
            <a:r>
              <a:rPr spc="-105" dirty="0"/>
              <a:t>году?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9600" y="4691888"/>
            <a:ext cx="44322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Зам.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директора</a:t>
            </a: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sz="24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УВР</a:t>
            </a:r>
            <a:endParaRPr sz="24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lang="ru-RU" sz="2400" b="1" spc="-3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Козлова ОА</a:t>
            </a:r>
            <a:r>
              <a:rPr sz="2400" b="1" spc="-25" dirty="0" smtClean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19734" algn="ctr">
              <a:lnSpc>
                <a:spcPct val="100000"/>
              </a:lnSpc>
            </a:pPr>
            <a:r>
              <a:rPr lang="ru-RU" sz="2400" b="1" spc="-85" dirty="0" smtClean="0">
                <a:solidFill>
                  <a:srgbClr val="001F5F"/>
                </a:solidFill>
                <a:latin typeface="Times New Roman"/>
                <a:cs typeface="Times New Roman"/>
              </a:rPr>
              <a:t>МБОУ «Малышевская СОШ»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37711" cy="910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35" y="10650"/>
            <a:ext cx="9136380" cy="6847840"/>
          </a:xfrm>
          <a:custGeom>
            <a:avLst/>
            <a:gdLst/>
            <a:ahLst/>
            <a:cxnLst/>
            <a:rect l="l" t="t" r="r" b="b"/>
            <a:pathLst>
              <a:path w="9136380" h="6847840">
                <a:moveTo>
                  <a:pt x="9136264" y="0"/>
                </a:moveTo>
                <a:lnTo>
                  <a:pt x="0" y="0"/>
                </a:lnTo>
                <a:lnTo>
                  <a:pt x="0" y="6847346"/>
                </a:lnTo>
                <a:lnTo>
                  <a:pt x="9136264" y="6847346"/>
                </a:lnTo>
                <a:lnTo>
                  <a:pt x="9136264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3572" y="293624"/>
            <a:ext cx="83591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Федеральный</a:t>
            </a:r>
            <a:r>
              <a:rPr sz="2000" b="1" spc="-2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2000" b="1" spc="-2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20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стандарт</a:t>
            </a:r>
            <a:r>
              <a:rPr sz="20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ООО</a:t>
            </a:r>
            <a:r>
              <a:rPr sz="20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и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НОО</a:t>
            </a:r>
            <a:endParaRPr sz="2000">
              <a:latin typeface="Times New Roman"/>
              <a:cs typeface="Times New Roman"/>
            </a:endParaRPr>
          </a:p>
          <a:p>
            <a:pPr marR="11747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утвержден</a:t>
            </a:r>
            <a:r>
              <a:rPr sz="20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приказом</a:t>
            </a:r>
            <a:r>
              <a:rPr sz="2000" b="1" spc="-2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Министерства</a:t>
            </a:r>
            <a:r>
              <a:rPr sz="2000" b="1" spc="1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просвещения</a:t>
            </a:r>
            <a:r>
              <a:rPr sz="20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РФ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 от</a:t>
            </a:r>
            <a:r>
              <a:rPr sz="2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32.05.2021г.</a:t>
            </a:r>
            <a:endParaRPr sz="2000">
              <a:latin typeface="Times New Roman"/>
              <a:cs typeface="Times New Roman"/>
            </a:endParaRPr>
          </a:p>
          <a:p>
            <a:pPr marR="114935" algn="ctr">
              <a:lnSpc>
                <a:spcPct val="100000"/>
              </a:lnSpc>
            </a:pP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№</a:t>
            </a:r>
            <a:r>
              <a:rPr sz="20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286</a:t>
            </a:r>
            <a:r>
              <a:rPr sz="2000" b="1" spc="-3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и</a:t>
            </a:r>
            <a:r>
              <a:rPr sz="2000" b="1" spc="-3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3BB4"/>
                </a:solidFill>
                <a:latin typeface="Times New Roman"/>
                <a:cs typeface="Times New Roman"/>
              </a:rPr>
              <a:t>№287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6814" y="6391147"/>
            <a:ext cx="42449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«Новый</a:t>
            </a:r>
            <a:r>
              <a:rPr sz="20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ФГОС</a:t>
            </a:r>
            <a:r>
              <a:rPr sz="20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третьего</a:t>
            </a:r>
            <a:r>
              <a:rPr sz="2000" b="1" spc="1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поколения»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774" y="1133050"/>
            <a:ext cx="8809355" cy="5616575"/>
            <a:chOff x="304774" y="1133050"/>
            <a:chExt cx="8809355" cy="5616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74" y="1133050"/>
              <a:ext cx="4694199" cy="56163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9267" y="1220762"/>
              <a:ext cx="4564240" cy="5528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2" y="4318"/>
            <a:ext cx="4699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6FC0"/>
                </a:solidFill>
                <a:latin typeface="Arial Black"/>
                <a:cs typeface="Arial Black"/>
              </a:rPr>
              <a:t>ПОСЛЕДОВАТЕЛЬНОСТЬ </a:t>
            </a:r>
            <a:r>
              <a:rPr sz="2400" b="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400" b="0" spc="-5" dirty="0">
                <a:solidFill>
                  <a:srgbClr val="006FC0"/>
                </a:solidFill>
                <a:latin typeface="Arial Black"/>
                <a:cs typeface="Arial Black"/>
              </a:rPr>
              <a:t>ДЕЙСТВИЙ</a:t>
            </a:r>
            <a:r>
              <a:rPr sz="2400" b="0" spc="-5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400" b="0" dirty="0">
                <a:solidFill>
                  <a:srgbClr val="006FC0"/>
                </a:solidFill>
                <a:latin typeface="Arial Black"/>
                <a:cs typeface="Arial Black"/>
              </a:rPr>
              <a:t>ПО</a:t>
            </a:r>
            <a:r>
              <a:rPr sz="2400" b="0" spc="-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400" b="0" dirty="0">
                <a:solidFill>
                  <a:srgbClr val="006FC0"/>
                </a:solidFill>
                <a:latin typeface="Arial Black"/>
                <a:cs typeface="Arial Black"/>
              </a:rPr>
              <a:t>ВВЕДЕНИЮ </a:t>
            </a:r>
            <a:r>
              <a:rPr sz="2400" b="0" spc="-78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400" b="0" dirty="0">
                <a:solidFill>
                  <a:srgbClr val="006FC0"/>
                </a:solidFill>
                <a:latin typeface="Arial Black"/>
                <a:cs typeface="Arial Black"/>
              </a:rPr>
              <a:t>ФГОС</a:t>
            </a:r>
            <a:endParaRPr sz="2400">
              <a:latin typeface="Arial Black"/>
              <a:cs typeface="Arial Blac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6709" y="1294383"/>
          <a:ext cx="7891143" cy="3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2380"/>
                <a:gridCol w="734059"/>
                <a:gridCol w="721360"/>
                <a:gridCol w="753110"/>
                <a:gridCol w="737235"/>
                <a:gridCol w="737235"/>
                <a:gridCol w="737235"/>
                <a:gridCol w="737235"/>
                <a:gridCol w="737235"/>
                <a:gridCol w="734059"/>
              </a:tblGrid>
              <a:tr h="372363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91057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2022/2023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59601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2023/2024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596011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2024/2025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2025/2026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5080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2026/2027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учебный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Общество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зна-ние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Физика,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64160" marR="59690" indent="-196850">
                        <a:lnSpc>
                          <a:spcPts val="152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ин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ф</a:t>
                      </a:r>
                      <a:r>
                        <a:rPr sz="11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рмат 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ика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Химия,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ОБЖ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31140" y="5039359"/>
            <a:ext cx="50634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Обязательное </a:t>
            </a:r>
            <a:r>
              <a:rPr sz="1800" spc="-5" dirty="0">
                <a:latin typeface="Calibri"/>
                <a:cs typeface="Calibri"/>
              </a:rPr>
              <a:t>введение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Рекомендуемое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введение</a:t>
            </a:r>
            <a:r>
              <a:rPr sz="1800" spc="-20" dirty="0">
                <a:latin typeface="Calibri"/>
                <a:cs typeface="Calibri"/>
              </a:rPr>
              <a:t> ФГОС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согласия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родителей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(законных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представителей)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libri"/>
                <a:cs typeface="Calibri"/>
              </a:rPr>
              <a:t>Введение</a:t>
            </a:r>
            <a:r>
              <a:rPr sz="1800" spc="-20" dirty="0">
                <a:latin typeface="Calibri"/>
                <a:cs typeface="Calibri"/>
              </a:rPr>
              <a:t> ФГОС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 </a:t>
            </a:r>
            <a:r>
              <a:rPr sz="1800" spc="-5" dirty="0">
                <a:latin typeface="Calibri"/>
                <a:cs typeface="Calibri"/>
              </a:rPr>
              <a:t>мере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готовности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0171" y="5503354"/>
            <a:ext cx="534035" cy="398780"/>
            <a:chOff x="4670171" y="5503354"/>
            <a:chExt cx="534035" cy="398780"/>
          </a:xfrm>
        </p:grpSpPr>
        <p:sp>
          <p:nvSpPr>
            <p:cNvPr id="6" name="object 6"/>
            <p:cNvSpPr/>
            <p:nvPr/>
          </p:nvSpPr>
          <p:spPr>
            <a:xfrm>
              <a:off x="4682871" y="5516054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508228" y="0"/>
                  </a:moveTo>
                  <a:lnTo>
                    <a:pt x="0" y="0"/>
                  </a:lnTo>
                  <a:lnTo>
                    <a:pt x="0" y="372846"/>
                  </a:lnTo>
                  <a:lnTo>
                    <a:pt x="508228" y="372846"/>
                  </a:lnTo>
                  <a:lnTo>
                    <a:pt x="50822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2871" y="5516054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0" y="372846"/>
                  </a:moveTo>
                  <a:lnTo>
                    <a:pt x="508228" y="372846"/>
                  </a:lnTo>
                  <a:lnTo>
                    <a:pt x="508228" y="0"/>
                  </a:lnTo>
                  <a:lnTo>
                    <a:pt x="0" y="0"/>
                  </a:lnTo>
                  <a:lnTo>
                    <a:pt x="0" y="372846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670171" y="6289941"/>
            <a:ext cx="534035" cy="398780"/>
            <a:chOff x="4670171" y="6289941"/>
            <a:chExt cx="534035" cy="398780"/>
          </a:xfrm>
        </p:grpSpPr>
        <p:sp>
          <p:nvSpPr>
            <p:cNvPr id="9" name="object 9"/>
            <p:cNvSpPr/>
            <p:nvPr/>
          </p:nvSpPr>
          <p:spPr>
            <a:xfrm>
              <a:off x="4682871" y="6302641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508228" y="0"/>
                  </a:moveTo>
                  <a:lnTo>
                    <a:pt x="0" y="0"/>
                  </a:lnTo>
                  <a:lnTo>
                    <a:pt x="0" y="372846"/>
                  </a:lnTo>
                  <a:lnTo>
                    <a:pt x="508228" y="372846"/>
                  </a:lnTo>
                  <a:lnTo>
                    <a:pt x="50822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82871" y="6302641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0" y="372846"/>
                  </a:moveTo>
                  <a:lnTo>
                    <a:pt x="508228" y="372846"/>
                  </a:lnTo>
                  <a:lnTo>
                    <a:pt x="508228" y="0"/>
                  </a:lnTo>
                  <a:lnTo>
                    <a:pt x="0" y="0"/>
                  </a:lnTo>
                  <a:lnTo>
                    <a:pt x="0" y="372846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670171" y="5012715"/>
            <a:ext cx="534035" cy="398780"/>
            <a:chOff x="4670171" y="5012715"/>
            <a:chExt cx="534035" cy="398780"/>
          </a:xfrm>
        </p:grpSpPr>
        <p:sp>
          <p:nvSpPr>
            <p:cNvPr id="12" name="object 12"/>
            <p:cNvSpPr/>
            <p:nvPr/>
          </p:nvSpPr>
          <p:spPr>
            <a:xfrm>
              <a:off x="4682871" y="5025415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508228" y="0"/>
                  </a:moveTo>
                  <a:lnTo>
                    <a:pt x="0" y="0"/>
                  </a:lnTo>
                  <a:lnTo>
                    <a:pt x="0" y="372846"/>
                  </a:lnTo>
                  <a:lnTo>
                    <a:pt x="508228" y="372846"/>
                  </a:lnTo>
                  <a:lnTo>
                    <a:pt x="50822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82871" y="5025415"/>
              <a:ext cx="508634" cy="373380"/>
            </a:xfrm>
            <a:custGeom>
              <a:avLst/>
              <a:gdLst/>
              <a:ahLst/>
              <a:cxnLst/>
              <a:rect l="l" t="t" r="r" b="b"/>
              <a:pathLst>
                <a:path w="508635" h="373379">
                  <a:moveTo>
                    <a:pt x="0" y="372846"/>
                  </a:moveTo>
                  <a:lnTo>
                    <a:pt x="508228" y="372846"/>
                  </a:lnTo>
                  <a:lnTo>
                    <a:pt x="508228" y="0"/>
                  </a:lnTo>
                  <a:lnTo>
                    <a:pt x="0" y="0"/>
                  </a:lnTo>
                  <a:lnTo>
                    <a:pt x="0" y="37284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0744" y="153999"/>
            <a:ext cx="1180640" cy="76142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"/>
            <a:ext cx="1981327" cy="9510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228561"/>
            <a:ext cx="3654043" cy="1053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291" y="1259205"/>
            <a:ext cx="822579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15" dirty="0">
                <a:solidFill>
                  <a:srgbClr val="3B85B9"/>
                </a:solidFill>
                <a:latin typeface="Calibri"/>
                <a:cs typeface="Calibri"/>
              </a:rPr>
              <a:t>Изменение </a:t>
            </a:r>
            <a:r>
              <a:rPr b="0" spc="-5" dirty="0">
                <a:solidFill>
                  <a:srgbClr val="000000"/>
                </a:solidFill>
                <a:latin typeface="Segoe UI"/>
                <a:cs typeface="Segoe UI"/>
              </a:rPr>
              <a:t>основных </a:t>
            </a:r>
            <a:r>
              <a:rPr b="0" spc="-10" dirty="0">
                <a:solidFill>
                  <a:srgbClr val="000000"/>
                </a:solidFill>
                <a:latin typeface="Segoe UI"/>
                <a:cs typeface="Segoe UI"/>
              </a:rPr>
              <a:t>образовательных </a:t>
            </a:r>
            <a:r>
              <a:rPr b="0" spc="-5" dirty="0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spc="25" dirty="0">
                <a:solidFill>
                  <a:srgbClr val="3B85B9"/>
                </a:solidFill>
                <a:latin typeface="Calibri"/>
                <a:cs typeface="Calibri"/>
              </a:rPr>
              <a:t>п</a:t>
            </a:r>
            <a:r>
              <a:rPr spc="15" dirty="0">
                <a:solidFill>
                  <a:srgbClr val="3B85B9"/>
                </a:solidFill>
                <a:latin typeface="Calibri"/>
                <a:cs typeface="Calibri"/>
              </a:rPr>
              <a:t>р</a:t>
            </a:r>
            <a:r>
              <a:rPr spc="25" dirty="0">
                <a:solidFill>
                  <a:srgbClr val="3B85B9"/>
                </a:solidFill>
                <a:latin typeface="Calibri"/>
                <a:cs typeface="Calibri"/>
              </a:rPr>
              <a:t>о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г</a:t>
            </a:r>
            <a:r>
              <a:rPr spc="15" dirty="0">
                <a:solidFill>
                  <a:srgbClr val="3B85B9"/>
                </a:solidFill>
                <a:latin typeface="Calibri"/>
                <a:cs typeface="Calibri"/>
              </a:rPr>
              <a:t>р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амм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,</a:t>
            </a:r>
            <a:r>
              <a:rPr spc="-240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40" dirty="0">
                <a:solidFill>
                  <a:srgbClr val="3B85B9"/>
                </a:solidFill>
                <a:latin typeface="Calibri"/>
                <a:cs typeface="Calibri"/>
              </a:rPr>
              <a:t>п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о</a:t>
            </a:r>
            <a:r>
              <a:rPr spc="-35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-40" dirty="0">
                <a:solidFill>
                  <a:srgbClr val="3B85B9"/>
                </a:solidFill>
                <a:latin typeface="Calibri"/>
                <a:cs typeface="Calibri"/>
              </a:rPr>
              <a:t>к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о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т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о</a:t>
            </a:r>
            <a:r>
              <a:rPr spc="15" dirty="0">
                <a:solidFill>
                  <a:srgbClr val="3B85B9"/>
                </a:solidFill>
                <a:latin typeface="Calibri"/>
                <a:cs typeface="Calibri"/>
              </a:rPr>
              <a:t>ры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м</a:t>
            </a:r>
            <a:r>
              <a:rPr spc="-200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у</a:t>
            </a:r>
            <a:r>
              <a:rPr spc="-25" dirty="0">
                <a:solidFill>
                  <a:srgbClr val="3B85B9"/>
                </a:solidFill>
                <a:latin typeface="Calibri"/>
                <a:cs typeface="Calibri"/>
              </a:rPr>
              <a:t>ж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spc="-110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в</a:t>
            </a:r>
            <a:r>
              <a:rPr spc="-35"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spc="-5" dirty="0">
                <a:solidFill>
                  <a:srgbClr val="3B85B9"/>
                </a:solidFill>
                <a:latin typeface="Calibri"/>
                <a:cs typeface="Calibri"/>
              </a:rPr>
              <a:t>дёт</a:t>
            </a:r>
            <a:r>
              <a:rPr spc="25" dirty="0">
                <a:solidFill>
                  <a:srgbClr val="3B85B9"/>
                </a:solidFill>
                <a:latin typeface="Calibri"/>
                <a:cs typeface="Calibri"/>
              </a:rPr>
              <a:t>с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я</a:t>
            </a:r>
            <a:r>
              <a:rPr spc="-165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25" dirty="0">
                <a:solidFill>
                  <a:srgbClr val="3B85B9"/>
                </a:solidFill>
                <a:latin typeface="Calibri"/>
                <a:cs typeface="Calibri"/>
              </a:rPr>
              <a:t>о</a:t>
            </a:r>
            <a:r>
              <a:rPr spc="-15" dirty="0">
                <a:solidFill>
                  <a:srgbClr val="3B85B9"/>
                </a:solidFill>
                <a:latin typeface="Calibri"/>
                <a:cs typeface="Calibri"/>
              </a:rPr>
              <a:t>б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у</a:t>
            </a:r>
            <a:r>
              <a:rPr spc="15" dirty="0">
                <a:solidFill>
                  <a:srgbClr val="3B85B9"/>
                </a:solidFill>
                <a:latin typeface="Calibri"/>
                <a:cs typeface="Calibri"/>
              </a:rPr>
              <a:t>ч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н</a:t>
            </a:r>
            <a:r>
              <a:rPr spc="25" dirty="0">
                <a:solidFill>
                  <a:srgbClr val="3B85B9"/>
                </a:solidFill>
                <a:latin typeface="Calibri"/>
                <a:cs typeface="Calibri"/>
              </a:rPr>
              <a:t>и</a:t>
            </a:r>
            <a:r>
              <a:rPr spc="40"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b="0" dirty="0">
                <a:solidFill>
                  <a:srgbClr val="000000"/>
                </a:solidFill>
                <a:latin typeface="Segoe UI"/>
                <a:cs typeface="Segoe UI"/>
              </a:rPr>
              <a:t>,  </a:t>
            </a:r>
            <a:r>
              <a:rPr b="0" spc="-10" dirty="0">
                <a:solidFill>
                  <a:srgbClr val="000000"/>
                </a:solidFill>
                <a:latin typeface="Segoe UI"/>
                <a:cs typeface="Segoe UI"/>
              </a:rPr>
              <a:t>возможно 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при </a:t>
            </a:r>
            <a:r>
              <a:rPr spc="-15" dirty="0">
                <a:solidFill>
                  <a:srgbClr val="3B85B9"/>
                </a:solidFill>
                <a:latin typeface="Calibri"/>
                <a:cs typeface="Calibri"/>
              </a:rPr>
              <a:t>согласии </a:t>
            </a:r>
            <a:r>
              <a:rPr spc="-5" dirty="0">
                <a:solidFill>
                  <a:srgbClr val="3B85B9"/>
                </a:solidFill>
                <a:latin typeface="Calibri"/>
                <a:cs typeface="Calibri"/>
              </a:rPr>
              <a:t>родителей(законных </a:t>
            </a:r>
            <a:r>
              <a:rPr spc="-710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п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р</a:t>
            </a:r>
            <a:r>
              <a:rPr spc="-35"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spc="-30" dirty="0">
                <a:solidFill>
                  <a:srgbClr val="3B85B9"/>
                </a:solidFill>
                <a:latin typeface="Calibri"/>
                <a:cs typeface="Calibri"/>
              </a:rPr>
              <a:t>д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с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т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а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в</a:t>
            </a:r>
            <a:r>
              <a:rPr spc="20" dirty="0">
                <a:solidFill>
                  <a:srgbClr val="3B85B9"/>
                </a:solidFill>
                <a:latin typeface="Calibri"/>
                <a:cs typeface="Calibri"/>
              </a:rPr>
              <a:t>и</a:t>
            </a:r>
            <a:r>
              <a:rPr spc="-15" dirty="0">
                <a:solidFill>
                  <a:srgbClr val="3B85B9"/>
                </a:solidFill>
                <a:latin typeface="Calibri"/>
                <a:cs typeface="Calibri"/>
              </a:rPr>
              <a:t>т</a:t>
            </a:r>
            <a:r>
              <a:rPr spc="-45" dirty="0">
                <a:solidFill>
                  <a:srgbClr val="3B85B9"/>
                </a:solidFill>
                <a:latin typeface="Calibri"/>
                <a:cs typeface="Calibri"/>
              </a:rPr>
              <a:t>е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л</a:t>
            </a:r>
            <a:r>
              <a:rPr spc="10" dirty="0">
                <a:solidFill>
                  <a:srgbClr val="3B85B9"/>
                </a:solidFill>
                <a:latin typeface="Calibri"/>
                <a:cs typeface="Calibri"/>
              </a:rPr>
              <a:t>ей</a:t>
            </a:r>
            <a:r>
              <a:rPr dirty="0">
                <a:solidFill>
                  <a:srgbClr val="3B85B9"/>
                </a:solidFill>
                <a:latin typeface="Calibri"/>
                <a:cs typeface="Calibri"/>
              </a:rPr>
              <a:t>)</a:t>
            </a:r>
            <a:r>
              <a:rPr spc="-190" dirty="0">
                <a:solidFill>
                  <a:srgbClr val="3B85B9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Segoe UI"/>
                <a:cs typeface="Segoe UI"/>
              </a:rPr>
              <a:t>у</a:t>
            </a:r>
            <a:r>
              <a:rPr b="0" spc="15" dirty="0">
                <a:solidFill>
                  <a:srgbClr val="000000"/>
                </a:solidFill>
                <a:latin typeface="Segoe UI"/>
                <a:cs typeface="Segoe UI"/>
              </a:rPr>
              <a:t>ч</a:t>
            </a:r>
            <a:r>
              <a:rPr b="0" spc="10" dirty="0">
                <a:solidFill>
                  <a:srgbClr val="000000"/>
                </a:solidFill>
                <a:latin typeface="Segoe UI"/>
                <a:cs typeface="Segoe UI"/>
              </a:rPr>
              <a:t>ащ</a:t>
            </a:r>
            <a:r>
              <a:rPr b="0" spc="-5" dirty="0">
                <a:solidFill>
                  <a:srgbClr val="000000"/>
                </a:solidFill>
                <a:latin typeface="Segoe UI"/>
                <a:cs typeface="Segoe UI"/>
              </a:rPr>
              <a:t>ихс</a:t>
            </a:r>
            <a:r>
              <a:rPr b="0" spc="25" dirty="0">
                <a:solidFill>
                  <a:srgbClr val="000000"/>
                </a:solidFill>
                <a:latin typeface="Segoe UI"/>
                <a:cs typeface="Segoe UI"/>
              </a:rPr>
              <a:t>я</a:t>
            </a:r>
            <a:r>
              <a:rPr b="0" dirty="0">
                <a:solidFill>
                  <a:srgbClr val="000000"/>
                </a:solidFill>
                <a:latin typeface="Segoe UI"/>
                <a:cs typeface="Segoe UI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787" y="3428949"/>
            <a:ext cx="3633851" cy="30358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76800" y="3429000"/>
            <a:ext cx="3657600" cy="27976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441" y="50"/>
            <a:ext cx="1981327" cy="9510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1364" marR="5080" indent="80581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03BB4"/>
                </a:solidFill>
              </a:rPr>
              <a:t>Основные</a:t>
            </a:r>
            <a:r>
              <a:rPr spc="-55" dirty="0">
                <a:solidFill>
                  <a:srgbClr val="003BB4"/>
                </a:solidFill>
              </a:rPr>
              <a:t> </a:t>
            </a:r>
            <a:r>
              <a:rPr spc="-5" dirty="0">
                <a:solidFill>
                  <a:srgbClr val="003BB4"/>
                </a:solidFill>
              </a:rPr>
              <a:t>изменения</a:t>
            </a:r>
            <a:r>
              <a:rPr spc="-35" dirty="0">
                <a:solidFill>
                  <a:srgbClr val="003BB4"/>
                </a:solidFill>
              </a:rPr>
              <a:t> </a:t>
            </a:r>
            <a:r>
              <a:rPr dirty="0">
                <a:solidFill>
                  <a:srgbClr val="003BB4"/>
                </a:solidFill>
              </a:rPr>
              <a:t>в </a:t>
            </a:r>
            <a:r>
              <a:rPr spc="-785" dirty="0">
                <a:solidFill>
                  <a:srgbClr val="003BB4"/>
                </a:solidFill>
              </a:rPr>
              <a:t> </a:t>
            </a:r>
            <a:r>
              <a:rPr spc="-15" dirty="0">
                <a:solidFill>
                  <a:srgbClr val="003BB4"/>
                </a:solidFill>
              </a:rPr>
              <a:t>обновленных</a:t>
            </a:r>
            <a:r>
              <a:rPr spc="-35" dirty="0">
                <a:solidFill>
                  <a:srgbClr val="003BB4"/>
                </a:solidFill>
              </a:rPr>
              <a:t> </a:t>
            </a:r>
            <a:r>
              <a:rPr dirty="0">
                <a:solidFill>
                  <a:srgbClr val="003BB4"/>
                </a:solidFill>
              </a:rPr>
              <a:t>стандартах</a:t>
            </a:r>
            <a:r>
              <a:rPr spc="-15" dirty="0">
                <a:solidFill>
                  <a:srgbClr val="003BB4"/>
                </a:solidFill>
              </a:rPr>
              <a:t> </a:t>
            </a:r>
            <a:r>
              <a:rPr dirty="0">
                <a:solidFill>
                  <a:srgbClr val="003BB4"/>
                </a:solidFill>
              </a:rPr>
              <a:t>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3411" y="1252219"/>
            <a:ext cx="8070215" cy="15500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4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Обеспечение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вариативности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ООП.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Конкретизация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планируемых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результатов.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Требования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пояснительной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записке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ООП.</a:t>
            </a:r>
            <a:endParaRPr sz="1800">
              <a:latin typeface="Times New Roman"/>
              <a:cs typeface="Times New Roman"/>
            </a:endParaRPr>
          </a:p>
          <a:p>
            <a:pPr marL="463550" marR="508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  <a:tab pos="1861185" algn="l"/>
                <a:tab pos="2174875" algn="l"/>
                <a:tab pos="4159885" algn="l"/>
                <a:tab pos="5130800" algn="l"/>
                <a:tab pos="5847080" algn="l"/>
                <a:tab pos="6159500" algn="l"/>
                <a:tab pos="6653530" algn="l"/>
              </a:tabLst>
            </a:pPr>
            <a:r>
              <a:rPr sz="1800" b="1" spc="-75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ре</a:t>
            </a:r>
            <a:r>
              <a:rPr sz="1800" b="1" spc="-25" dirty="0">
                <a:latin typeface="Times New Roman"/>
                <a:cs typeface="Times New Roman"/>
              </a:rPr>
              <a:t>б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ва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я	к	с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де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-30" dirty="0">
                <a:latin typeface="Times New Roman"/>
                <a:cs typeface="Times New Roman"/>
              </a:rPr>
              <a:t>ж</a:t>
            </a:r>
            <a:r>
              <a:rPr sz="1800" b="1" spc="-40" dirty="0">
                <a:latin typeface="Times New Roman"/>
                <a:cs typeface="Times New Roman"/>
              </a:rPr>
              <a:t>а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м</a:t>
            </a:r>
            <a:r>
              <a:rPr sz="1800" b="1" dirty="0">
                <a:latin typeface="Times New Roman"/>
                <a:cs typeface="Times New Roman"/>
              </a:rPr>
              <a:t>у	</a:t>
            </a:r>
            <a:r>
              <a:rPr sz="1800" b="1" spc="-5" dirty="0">
                <a:latin typeface="Times New Roman"/>
                <a:cs typeface="Times New Roman"/>
              </a:rPr>
              <a:t>ра</a:t>
            </a:r>
            <a:r>
              <a:rPr sz="1800" b="1" spc="-5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де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у	ООП	и	е</a:t>
            </a:r>
            <a:r>
              <a:rPr sz="1800" b="1" spc="-45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о	с</a:t>
            </a:r>
            <a:r>
              <a:rPr sz="1800" b="1" spc="20" dirty="0">
                <a:latin typeface="Times New Roman"/>
                <a:cs typeface="Times New Roman"/>
              </a:rPr>
              <a:t>т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-5" dirty="0">
                <a:latin typeface="Times New Roman"/>
                <a:cs typeface="Times New Roman"/>
              </a:rPr>
              <a:t>к</a:t>
            </a:r>
            <a:r>
              <a:rPr sz="1800" b="1" spc="-40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-10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м  </a:t>
            </a:r>
            <a:r>
              <a:rPr sz="1800" b="1" spc="-5" dirty="0">
                <a:latin typeface="Times New Roman"/>
                <a:cs typeface="Times New Roman"/>
              </a:rPr>
              <a:t>элементам: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рабочим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программам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учебных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предметов,</a:t>
            </a:r>
            <a:r>
              <a:rPr sz="1800" b="1" spc="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курсов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модулей,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2936" y="4300854"/>
            <a:ext cx="2983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5880" algn="l"/>
              </a:tabLst>
            </a:pP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-10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ени</a:t>
            </a:r>
            <a:r>
              <a:rPr sz="1800" b="1" spc="-10" dirty="0">
                <a:latin typeface="Times New Roman"/>
                <a:cs typeface="Times New Roman"/>
              </a:rPr>
              <a:t>я</a:t>
            </a:r>
            <a:r>
              <a:rPr sz="1800" b="1" dirty="0">
                <a:latin typeface="Times New Roman"/>
                <a:cs typeface="Times New Roman"/>
              </a:rPr>
              <a:t>,	дис</a:t>
            </a:r>
            <a:r>
              <a:rPr sz="1800" b="1" spc="15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spc="-5" dirty="0">
                <a:latin typeface="Times New Roman"/>
                <a:cs typeface="Times New Roman"/>
              </a:rPr>
              <a:t>ц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spc="10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411" y="2776473"/>
            <a:ext cx="8070215" cy="366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>
              <a:lnSpc>
                <a:spcPct val="100000"/>
              </a:lnSpc>
              <a:spcBef>
                <a:spcPts val="100"/>
              </a:spcBef>
              <a:tabLst>
                <a:tab pos="1335405" algn="l"/>
                <a:tab pos="2710180" algn="l"/>
                <a:tab pos="4518025" algn="l"/>
                <a:tab pos="5816600" algn="l"/>
                <a:tab pos="7528559" algn="l"/>
              </a:tabLst>
            </a:pP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-5" dirty="0">
                <a:latin typeface="Times New Roman"/>
                <a:cs typeface="Times New Roman"/>
              </a:rPr>
              <a:t>рс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	</a:t>
            </a:r>
            <a:r>
              <a:rPr sz="1800" b="1" spc="-5" dirty="0">
                <a:latin typeface="Times New Roman"/>
                <a:cs typeface="Times New Roman"/>
              </a:rPr>
              <a:t>вн</a:t>
            </a:r>
            <a:r>
              <a:rPr sz="1800" b="1" spc="-50" dirty="0">
                <a:latin typeface="Times New Roman"/>
                <a:cs typeface="Times New Roman"/>
              </a:rPr>
              <a:t>е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-5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чной	дея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10" dirty="0">
                <a:latin typeface="Times New Roman"/>
                <a:cs typeface="Times New Roman"/>
              </a:rPr>
              <a:t>л</a:t>
            </a:r>
            <a:r>
              <a:rPr sz="1800" b="1" spc="5" dirty="0">
                <a:latin typeface="Times New Roman"/>
                <a:cs typeface="Times New Roman"/>
              </a:rPr>
              <a:t>ь</a:t>
            </a:r>
            <a:r>
              <a:rPr sz="1800" b="1" spc="-5" dirty="0">
                <a:latin typeface="Times New Roman"/>
                <a:cs typeface="Times New Roman"/>
              </a:rPr>
              <a:t>нос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и;	</a:t>
            </a:r>
            <a:r>
              <a:rPr sz="1800" b="1" spc="-5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spc="1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г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амме	</a:t>
            </a:r>
            <a:r>
              <a:rPr sz="1800" b="1" spc="-10" dirty="0">
                <a:latin typeface="Times New Roman"/>
                <a:cs typeface="Times New Roman"/>
              </a:rPr>
              <a:t>ф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5" dirty="0">
                <a:latin typeface="Times New Roman"/>
                <a:cs typeface="Times New Roman"/>
              </a:rPr>
              <a:t>м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в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10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я	У</a:t>
            </a:r>
            <a:r>
              <a:rPr sz="1800" b="1" spc="-17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Д,  </a:t>
            </a:r>
            <a:r>
              <a:rPr sz="1800" b="1" spc="-15" dirty="0">
                <a:latin typeface="Times New Roman"/>
                <a:cs typeface="Times New Roman"/>
              </a:rPr>
              <a:t>рабочей </a:t>
            </a:r>
            <a:r>
              <a:rPr sz="1800" b="1" spc="-5" dirty="0">
                <a:latin typeface="Times New Roman"/>
                <a:cs typeface="Times New Roman"/>
              </a:rPr>
              <a:t>программе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воспитания.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Перечень </a:t>
            </a:r>
            <a:r>
              <a:rPr sz="1800" b="1" spc="-5" dirty="0">
                <a:latin typeface="Times New Roman"/>
                <a:cs typeface="Times New Roman"/>
              </a:rPr>
              <a:t>предметных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областей,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учебных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предметов,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курсов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модулей.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Объем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урочной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внеурочной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деятельности.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Обучение </a:t>
            </a:r>
            <a:r>
              <a:rPr sz="1800" b="1" spc="-5" dirty="0">
                <a:latin typeface="Times New Roman"/>
                <a:cs typeface="Times New Roman"/>
              </a:rPr>
              <a:t>детей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ОВЗ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интеллектуальными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нарушениями.</a:t>
            </a:r>
            <a:endParaRPr sz="1800">
              <a:latin typeface="Times New Roman"/>
              <a:cs typeface="Times New Roman"/>
            </a:endParaRPr>
          </a:p>
          <a:p>
            <a:pPr marL="463550" marR="326517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  <a:tab pos="2342515" algn="l"/>
                <a:tab pos="4016375" algn="l"/>
              </a:tabLst>
            </a:pP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с</a:t>
            </a:r>
            <a:r>
              <a:rPr sz="1800" b="1" spc="-5" dirty="0">
                <a:latin typeface="Times New Roman"/>
                <a:cs typeface="Times New Roman"/>
              </a:rPr>
              <a:t>п</a:t>
            </a:r>
            <a:r>
              <a:rPr sz="1800" b="1" spc="-3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ь</a:t>
            </a:r>
            <a:r>
              <a:rPr sz="1800" b="1" spc="-20" dirty="0">
                <a:latin typeface="Times New Roman"/>
                <a:cs typeface="Times New Roman"/>
              </a:rPr>
              <a:t>з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вани</a:t>
            </a:r>
            <a:r>
              <a:rPr sz="1800" b="1" dirty="0">
                <a:latin typeface="Times New Roman"/>
                <a:cs typeface="Times New Roman"/>
              </a:rPr>
              <a:t>е	</a:t>
            </a:r>
            <a:r>
              <a:rPr sz="1800" b="1" spc="-35" dirty="0">
                <a:latin typeface="Times New Roman"/>
                <a:cs typeface="Times New Roman"/>
              </a:rPr>
              <a:t>э</a:t>
            </a:r>
            <a:r>
              <a:rPr sz="1800" b="1" spc="-5" dirty="0">
                <a:latin typeface="Times New Roman"/>
                <a:cs typeface="Times New Roman"/>
              </a:rPr>
              <a:t>лек</a:t>
            </a:r>
            <a:r>
              <a:rPr sz="1800" b="1" spc="10" dirty="0">
                <a:latin typeface="Times New Roman"/>
                <a:cs typeface="Times New Roman"/>
              </a:rPr>
              <a:t>т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5" dirty="0">
                <a:latin typeface="Times New Roman"/>
                <a:cs typeface="Times New Roman"/>
              </a:rPr>
              <a:t>о</a:t>
            </a:r>
            <a:r>
              <a:rPr sz="1800" b="1" spc="-5" dirty="0">
                <a:latin typeface="Times New Roman"/>
                <a:cs typeface="Times New Roman"/>
              </a:rPr>
              <a:t>нны</a:t>
            </a:r>
            <a:r>
              <a:rPr sz="1800" b="1" dirty="0">
                <a:latin typeface="Times New Roman"/>
                <a:cs typeface="Times New Roman"/>
              </a:rPr>
              <a:t>х	ср</a:t>
            </a:r>
            <a:r>
              <a:rPr sz="1800" b="1" spc="-2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дс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10" dirty="0">
                <a:latin typeface="Times New Roman"/>
                <a:cs typeface="Times New Roman"/>
              </a:rPr>
              <a:t>технологий.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5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dirty="0">
                <a:latin typeface="Times New Roman"/>
                <a:cs typeface="Times New Roman"/>
              </a:rPr>
              <a:t>Деление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учеников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-10" dirty="0">
                <a:latin typeface="Times New Roman"/>
                <a:cs typeface="Times New Roman"/>
              </a:rPr>
              <a:t> группы.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Информационно-образовательная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среда.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Оснащение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кабинетов.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Психолого-педагогические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условия.</a:t>
            </a:r>
            <a:endParaRPr sz="1800">
              <a:latin typeface="Times New Roman"/>
              <a:cs typeface="Times New Roman"/>
            </a:endParaRPr>
          </a:p>
          <a:p>
            <a:pPr marL="463550" indent="-451484">
              <a:lnSpc>
                <a:spcPct val="100000"/>
              </a:lnSpc>
              <a:spcBef>
                <a:spcPts val="300"/>
              </a:spcBef>
              <a:buClr>
                <a:srgbClr val="1F6F76"/>
              </a:buClr>
              <a:buFont typeface="Wingdings"/>
              <a:buChar char=""/>
              <a:tabLst>
                <a:tab pos="463550" algn="l"/>
                <a:tab pos="464184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Повышение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квалификации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педагогов.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079865" cy="6697345"/>
            <a:chOff x="0" y="0"/>
            <a:chExt cx="9079865" cy="669734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079865" cy="6697345"/>
            </a:xfrm>
            <a:custGeom>
              <a:avLst/>
              <a:gdLst/>
              <a:ahLst/>
              <a:cxnLst/>
              <a:rect l="l" t="t" r="r" b="b"/>
              <a:pathLst>
                <a:path w="9079865" h="6697345">
                  <a:moveTo>
                    <a:pt x="0" y="6696786"/>
                  </a:moveTo>
                  <a:lnTo>
                    <a:pt x="9079738" y="6696786"/>
                  </a:lnTo>
                  <a:lnTo>
                    <a:pt x="9079738" y="0"/>
                  </a:lnTo>
                  <a:lnTo>
                    <a:pt x="0" y="0"/>
                  </a:lnTo>
                  <a:lnTo>
                    <a:pt x="0" y="6696786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871345" cy="894080"/>
            </a:xfrm>
            <a:custGeom>
              <a:avLst/>
              <a:gdLst/>
              <a:ahLst/>
              <a:cxnLst/>
              <a:rect l="l" t="t" r="r" b="b"/>
              <a:pathLst>
                <a:path w="1871345" h="894080">
                  <a:moveTo>
                    <a:pt x="1871228" y="0"/>
                  </a:moveTo>
                  <a:lnTo>
                    <a:pt x="0" y="0"/>
                  </a:lnTo>
                  <a:lnTo>
                    <a:pt x="0" y="894079"/>
                  </a:lnTo>
                  <a:lnTo>
                    <a:pt x="1522222" y="894079"/>
                  </a:lnTo>
                  <a:lnTo>
                    <a:pt x="1522222" y="889762"/>
                  </a:lnTo>
                  <a:lnTo>
                    <a:pt x="187122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18186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302378" y="0"/>
            <a:ext cx="279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Изменения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обновленных </a:t>
            </a:r>
            <a:r>
              <a:rPr sz="1800" b="1" spc="-4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ФГОС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НОО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ООО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1295095"/>
            <a:ext cx="8288020" cy="779780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29845" rIns="0" bIns="0" rtlCol="0">
            <a:spAutoFit/>
          </a:bodyPr>
          <a:lstStyle/>
          <a:p>
            <a:pPr marR="33020" algn="ctr">
              <a:lnSpc>
                <a:spcPct val="100000"/>
              </a:lnSpc>
              <a:spcBef>
                <a:spcPts val="235"/>
              </a:spcBef>
            </a:pPr>
            <a:r>
              <a:rPr sz="24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Содержание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BB4"/>
                </a:solidFill>
                <a:latin typeface="Times New Roman"/>
                <a:cs typeface="Times New Roman"/>
              </a:rPr>
              <a:t>ООП</a:t>
            </a:r>
            <a:r>
              <a:rPr sz="2400" b="1" spc="-3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3BB4"/>
                </a:solidFill>
                <a:latin typeface="Times New Roman"/>
                <a:cs typeface="Times New Roman"/>
              </a:rPr>
              <a:t>НОО</a:t>
            </a:r>
            <a:r>
              <a:rPr sz="24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3BB4"/>
                </a:solidFill>
                <a:latin typeface="Times New Roman"/>
                <a:cs typeface="Times New Roman"/>
              </a:rPr>
              <a:t>и ООО</a:t>
            </a:r>
            <a:r>
              <a:rPr sz="2400" b="1" spc="-2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должно </a:t>
            </a:r>
            <a:r>
              <a:rPr sz="2400" b="1" dirty="0">
                <a:solidFill>
                  <a:srgbClr val="003BB4"/>
                </a:solidFill>
                <a:latin typeface="Times New Roman"/>
                <a:cs typeface="Times New Roman"/>
              </a:rPr>
              <a:t>быть</a:t>
            </a:r>
            <a:r>
              <a:rPr sz="24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ВАРИАТИВНЫМ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84" y="3501390"/>
            <a:ext cx="2733675" cy="1980564"/>
          </a:xfrm>
          <a:prstGeom prst="rect">
            <a:avLst/>
          </a:prstGeom>
          <a:solidFill>
            <a:srgbClr val="F3F3F3"/>
          </a:solidFill>
          <a:ln w="28575">
            <a:solidFill>
              <a:srgbClr val="5DC8D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290"/>
              </a:spcBef>
            </a:pP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8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структуре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программ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027430" marR="153670" indent="-620395">
              <a:lnSpc>
                <a:spcPct val="1000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НОО 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ООО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школа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 </a:t>
            </a:r>
            <a:endParaRPr sz="1800">
              <a:latin typeface="Microsoft Sans Serif"/>
              <a:cs typeface="Microsoft Sans Serif"/>
            </a:endParaRPr>
          </a:p>
          <a:p>
            <a:pPr marL="313690" marR="241300" indent="63500" algn="ctr">
              <a:lnSpc>
                <a:spcPct val="1000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предусмотреть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учебные предметы,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учебные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курсы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учебные модули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4454" y="2202116"/>
            <a:ext cx="742315" cy="243840"/>
            <a:chOff x="4144454" y="2202116"/>
            <a:chExt cx="742315" cy="243840"/>
          </a:xfrm>
        </p:grpSpPr>
        <p:sp>
          <p:nvSpPr>
            <p:cNvPr id="10" name="object 10"/>
            <p:cNvSpPr/>
            <p:nvPr/>
          </p:nvSpPr>
          <p:spPr>
            <a:xfrm>
              <a:off x="4158741" y="2216404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534924" y="0"/>
                  </a:moveTo>
                  <a:lnTo>
                    <a:pt x="178308" y="0"/>
                  </a:lnTo>
                  <a:lnTo>
                    <a:pt x="178308" y="107315"/>
                  </a:lnTo>
                  <a:lnTo>
                    <a:pt x="0" y="107315"/>
                  </a:lnTo>
                  <a:lnTo>
                    <a:pt x="356616" y="214884"/>
                  </a:lnTo>
                  <a:lnTo>
                    <a:pt x="713232" y="107315"/>
                  </a:lnTo>
                  <a:lnTo>
                    <a:pt x="534924" y="107315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58741" y="2216404"/>
              <a:ext cx="713740" cy="215265"/>
            </a:xfrm>
            <a:custGeom>
              <a:avLst/>
              <a:gdLst/>
              <a:ahLst/>
              <a:cxnLst/>
              <a:rect l="l" t="t" r="r" b="b"/>
              <a:pathLst>
                <a:path w="713739" h="215264">
                  <a:moveTo>
                    <a:pt x="0" y="107315"/>
                  </a:moveTo>
                  <a:lnTo>
                    <a:pt x="178308" y="107315"/>
                  </a:lnTo>
                  <a:lnTo>
                    <a:pt x="178308" y="0"/>
                  </a:lnTo>
                  <a:lnTo>
                    <a:pt x="534924" y="0"/>
                  </a:lnTo>
                  <a:lnTo>
                    <a:pt x="534924" y="107315"/>
                  </a:lnTo>
                  <a:lnTo>
                    <a:pt x="713232" y="107315"/>
                  </a:lnTo>
                  <a:lnTo>
                    <a:pt x="356616" y="214884"/>
                  </a:lnTo>
                  <a:lnTo>
                    <a:pt x="0" y="107315"/>
                  </a:lnTo>
                  <a:close/>
                </a:path>
              </a:pathLst>
            </a:custGeom>
            <a:ln w="28575">
              <a:solidFill>
                <a:srgbClr val="032A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3286" y="2584830"/>
            <a:ext cx="8288020" cy="428625"/>
          </a:xfrm>
          <a:prstGeom prst="rect">
            <a:avLst/>
          </a:prstGeom>
          <a:solidFill>
            <a:srgbClr val="F3F3F3"/>
          </a:solidFill>
          <a:ln w="28575">
            <a:solidFill>
              <a:srgbClr val="032A3C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525"/>
              </a:spcBef>
            </a:pPr>
            <a:r>
              <a:rPr sz="1800" b="1" spc="-215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00" b="1" spc="-27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800" b="1" spc="-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265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1800" b="1" spc="-240" dirty="0">
                <a:solidFill>
                  <a:srgbClr val="C00000"/>
                </a:solidFill>
                <a:latin typeface="Arial"/>
                <a:cs typeface="Arial"/>
              </a:rPr>
              <a:t>Б</a:t>
            </a:r>
            <a:r>
              <a:rPr sz="1800" b="1" spc="-229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1800" b="1" spc="-235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229" dirty="0">
                <a:solidFill>
                  <a:srgbClr val="C00000"/>
                </a:solidFill>
                <a:latin typeface="Arial"/>
                <a:cs typeface="Arial"/>
              </a:rPr>
              <a:t>ПЕ</a:t>
            </a:r>
            <a:r>
              <a:rPr sz="1800" b="1" spc="-235" dirty="0">
                <a:solidFill>
                  <a:srgbClr val="C00000"/>
                </a:solidFill>
                <a:latin typeface="Arial"/>
                <a:cs typeface="Arial"/>
              </a:rPr>
              <a:t>Ч</a:t>
            </a:r>
            <a:r>
              <a:rPr sz="1800" b="1" spc="-240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800" b="1" spc="-200" dirty="0">
                <a:solidFill>
                  <a:srgbClr val="C00000"/>
                </a:solidFill>
                <a:latin typeface="Arial"/>
                <a:cs typeface="Arial"/>
              </a:rPr>
              <a:t>Т</a:t>
            </a:r>
            <a:r>
              <a:rPr sz="1800" b="1" spc="-240" dirty="0">
                <a:solidFill>
                  <a:srgbClr val="C00000"/>
                </a:solidFill>
                <a:latin typeface="Arial"/>
                <a:cs typeface="Arial"/>
              </a:rPr>
              <a:t>Ь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01517" y="3501402"/>
            <a:ext cx="2286000" cy="236474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8D1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208915" marR="139065" indent="5080" algn="ctr">
              <a:lnSpc>
                <a:spcPct val="100000"/>
              </a:lnSpc>
              <a:spcBef>
                <a:spcPts val="1130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разрабатывать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и </a:t>
            </a:r>
            <a:r>
              <a:rPr sz="1800" spc="-4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реализовывать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429895" marR="358775" algn="ctr">
              <a:lnSpc>
                <a:spcPct val="1000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углубленного </a:t>
            </a:r>
            <a:r>
              <a:rPr sz="1800" spc="-4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изучения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отдельных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предметов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0878" y="3501390"/>
            <a:ext cx="3215640" cy="1980564"/>
          </a:xfrm>
          <a:prstGeom prst="rect">
            <a:avLst/>
          </a:prstGeom>
          <a:solidFill>
            <a:srgbClr val="F3F3F3"/>
          </a:solidFill>
          <a:ln w="28575">
            <a:solidFill>
              <a:srgbClr val="5DC8D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91770" marR="109220" indent="57785" algn="ctr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 разрабатывать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реализовывать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индивидуальные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учебные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планы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в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с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образовательными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потребностями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интересами</a:t>
            </a:r>
            <a:r>
              <a:rPr sz="1800" spc="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учеников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3070" y="6057353"/>
            <a:ext cx="6573520" cy="59690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97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Вариативность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дает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школе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возможность выбирать, </a:t>
            </a:r>
            <a:endParaRPr sz="1800">
              <a:latin typeface="Microsoft Sans Serif"/>
              <a:cs typeface="Microsoft Sans Serif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как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именно</a:t>
            </a:r>
            <a:r>
              <a:rPr sz="18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формировать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41" y="857186"/>
            <a:ext cx="9048115" cy="3810"/>
          </a:xfrm>
          <a:custGeom>
            <a:avLst/>
            <a:gdLst/>
            <a:ahLst/>
            <a:cxnLst/>
            <a:rect l="l" t="t" r="r" b="b"/>
            <a:pathLst>
              <a:path w="9048115" h="3809">
                <a:moveTo>
                  <a:pt x="9047607" y="0"/>
                </a:moveTo>
                <a:lnTo>
                  <a:pt x="0" y="0"/>
                </a:lnTo>
                <a:lnTo>
                  <a:pt x="0" y="3619"/>
                </a:lnTo>
                <a:lnTo>
                  <a:pt x="9047607" y="3619"/>
                </a:lnTo>
                <a:lnTo>
                  <a:pt x="9047607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57250"/>
            <a:ext cx="96520" cy="5143500"/>
            <a:chOff x="0" y="857250"/>
            <a:chExt cx="9652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857250"/>
              <a:ext cx="3810" cy="5143500"/>
            </a:xfrm>
            <a:custGeom>
              <a:avLst/>
              <a:gdLst/>
              <a:ahLst/>
              <a:cxnLst/>
              <a:rect l="l" t="t" r="r" b="b"/>
              <a:pathLst>
                <a:path w="3810" h="5143500">
                  <a:moveTo>
                    <a:pt x="3572" y="0"/>
                  </a:moveTo>
                  <a:lnTo>
                    <a:pt x="0" y="0"/>
                  </a:lnTo>
                  <a:lnTo>
                    <a:pt x="0" y="5143500"/>
                  </a:lnTo>
                  <a:lnTo>
                    <a:pt x="3572" y="5143500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8" y="1682368"/>
              <a:ext cx="93345" cy="4314825"/>
            </a:xfrm>
            <a:custGeom>
              <a:avLst/>
              <a:gdLst/>
              <a:ahLst/>
              <a:cxnLst/>
              <a:rect l="l" t="t" r="r" b="b"/>
              <a:pathLst>
                <a:path w="93345" h="4314825">
                  <a:moveTo>
                    <a:pt x="92862" y="3957624"/>
                  </a:moveTo>
                  <a:lnTo>
                    <a:pt x="0" y="3957624"/>
                  </a:lnTo>
                  <a:lnTo>
                    <a:pt x="0" y="4314812"/>
                  </a:lnTo>
                  <a:lnTo>
                    <a:pt x="92862" y="4314812"/>
                  </a:lnTo>
                  <a:lnTo>
                    <a:pt x="92862" y="3957624"/>
                  </a:lnTo>
                  <a:close/>
                </a:path>
                <a:path w="93345" h="4314825">
                  <a:moveTo>
                    <a:pt x="92862" y="1928863"/>
                  </a:moveTo>
                  <a:lnTo>
                    <a:pt x="0" y="1928863"/>
                  </a:lnTo>
                  <a:lnTo>
                    <a:pt x="0" y="3086100"/>
                  </a:lnTo>
                  <a:lnTo>
                    <a:pt x="92862" y="3086100"/>
                  </a:lnTo>
                  <a:lnTo>
                    <a:pt x="92862" y="1928863"/>
                  </a:lnTo>
                  <a:close/>
                </a:path>
                <a:path w="93345" h="4314825">
                  <a:moveTo>
                    <a:pt x="92862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92862" y="1600200"/>
                  </a:lnTo>
                  <a:lnTo>
                    <a:pt x="92862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5524" y="215595"/>
            <a:ext cx="8049259" cy="63112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427729" marR="5080" indent="-1254760">
              <a:lnSpc>
                <a:spcPts val="3470"/>
              </a:lnSpc>
              <a:spcBef>
                <a:spcPts val="120"/>
              </a:spcBef>
              <a:tabLst>
                <a:tab pos="5323840" algn="l"/>
              </a:tabLst>
            </a:pPr>
            <a:r>
              <a:rPr sz="2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Новые</a:t>
            </a:r>
            <a:r>
              <a:rPr sz="2800" b="1" spc="2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возможности</a:t>
            </a:r>
            <a:r>
              <a:rPr sz="2800" b="1" spc="6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3BB4"/>
                </a:solidFill>
                <a:latin typeface="Times New Roman"/>
                <a:cs typeface="Times New Roman"/>
              </a:rPr>
              <a:t>при</a:t>
            </a:r>
            <a:r>
              <a:rPr sz="2800" b="1" spc="6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разработке </a:t>
            </a:r>
            <a:r>
              <a:rPr sz="2800" b="1" spc="-68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003BB4"/>
                </a:solidFill>
                <a:latin typeface="Times New Roman"/>
                <a:cs typeface="Times New Roman"/>
              </a:rPr>
              <a:t>программ	</a:t>
            </a:r>
            <a:r>
              <a:rPr sz="2800" b="1" dirty="0">
                <a:solidFill>
                  <a:srgbClr val="003BB4"/>
                </a:solidFill>
                <a:latin typeface="Times New Roman"/>
                <a:cs typeface="Times New Roman"/>
              </a:rPr>
              <a:t>ООО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315595">
              <a:lnSpc>
                <a:spcPct val="100000"/>
              </a:lnSpc>
            </a:pPr>
            <a:r>
              <a:rPr sz="2400" b="1" spc="5" dirty="0">
                <a:latin typeface="Times New Roman"/>
                <a:cs typeface="Times New Roman"/>
              </a:rPr>
              <a:t>ФГОС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ООО:</a:t>
            </a:r>
            <a:r>
              <a:rPr sz="2400" b="1" spc="5" dirty="0">
                <a:latin typeface="Times New Roman"/>
                <a:cs typeface="Times New Roman"/>
              </a:rPr>
              <a:t> утверждены</a:t>
            </a:r>
            <a:r>
              <a:rPr sz="2400" b="1" spc="1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отдельные</a:t>
            </a:r>
            <a:r>
              <a:rPr sz="2400" b="1" spc="12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требования</a:t>
            </a:r>
            <a:r>
              <a:rPr sz="2400" b="1" spc="10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к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результатам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при</a:t>
            </a:r>
            <a:r>
              <a:rPr sz="2400" b="1" spc="9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изучении</a:t>
            </a:r>
            <a:r>
              <a:rPr sz="2400" b="1" spc="1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предметов</a:t>
            </a:r>
            <a:r>
              <a:rPr sz="2400" b="1" spc="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на</a:t>
            </a:r>
            <a:r>
              <a:rPr sz="2400" b="1" spc="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углубленном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уровне: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Times New Roman"/>
              <a:cs typeface="Times New Roman"/>
            </a:endParaRPr>
          </a:p>
          <a:p>
            <a:pPr marL="414655" indent="-40259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45000"/>
              <a:buFont typeface="Wingdings"/>
              <a:buChar char=""/>
              <a:tabLst>
                <a:tab pos="414655" algn="l"/>
                <a:tab pos="415290" algn="l"/>
              </a:tabLst>
            </a:pPr>
            <a:r>
              <a:rPr sz="40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Математика,</a:t>
            </a:r>
            <a:endParaRPr sz="40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84200" algn="l"/>
              </a:tabLst>
            </a:pPr>
            <a:r>
              <a:rPr sz="40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Информатика,</a:t>
            </a:r>
            <a:endParaRPr sz="40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84200" algn="l"/>
              </a:tabLst>
            </a:pP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Физика,</a:t>
            </a:r>
            <a:endParaRPr sz="40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115"/>
              </a:spcBef>
              <a:buFont typeface="Wingdings"/>
              <a:buChar char=""/>
              <a:tabLst>
                <a:tab pos="584200" algn="l"/>
              </a:tabLst>
            </a:pPr>
            <a:r>
              <a:rPr sz="40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Химия,</a:t>
            </a:r>
            <a:endParaRPr sz="400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584200" algn="l"/>
              </a:tabLst>
            </a:pPr>
            <a:r>
              <a:rPr sz="4000" b="1" dirty="0">
                <a:solidFill>
                  <a:srgbClr val="001F5F"/>
                </a:solidFill>
                <a:latin typeface="Times New Roman"/>
                <a:cs typeface="Times New Roman"/>
              </a:rPr>
              <a:t>Биология.</a:t>
            </a:r>
            <a:endParaRPr sz="4000">
              <a:latin typeface="Times New Roman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45"/>
              </a:spcBef>
            </a:pPr>
            <a:r>
              <a:rPr sz="2800" b="1" dirty="0">
                <a:latin typeface="Times New Roman"/>
                <a:cs typeface="Times New Roman"/>
              </a:rPr>
              <a:t>на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базовом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и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углубленном</a:t>
            </a:r>
            <a:r>
              <a:rPr sz="2800" b="1" spc="8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уровнях</a:t>
            </a:r>
            <a:r>
              <a:rPr sz="2800" spc="-5" dirty="0">
                <a:latin typeface="Times New Roman"/>
                <a:cs typeface="Times New Roman"/>
              </a:rPr>
              <a:t>;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"/>
            <a:ext cx="1946568" cy="9510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146" y="10287"/>
            <a:ext cx="1948180" cy="980440"/>
            <a:chOff x="33146" y="10287"/>
            <a:chExt cx="1948180" cy="980440"/>
          </a:xfrm>
        </p:grpSpPr>
        <p:sp>
          <p:nvSpPr>
            <p:cNvPr id="3" name="object 3"/>
            <p:cNvSpPr/>
            <p:nvPr/>
          </p:nvSpPr>
          <p:spPr>
            <a:xfrm>
              <a:off x="33146" y="10287"/>
              <a:ext cx="1861185" cy="980440"/>
            </a:xfrm>
            <a:custGeom>
              <a:avLst/>
              <a:gdLst/>
              <a:ahLst/>
              <a:cxnLst/>
              <a:rect l="l" t="t" r="r" b="b"/>
              <a:pathLst>
                <a:path w="1861185" h="980440">
                  <a:moveTo>
                    <a:pt x="1860677" y="0"/>
                  </a:moveTo>
                  <a:lnTo>
                    <a:pt x="0" y="0"/>
                  </a:lnTo>
                  <a:lnTo>
                    <a:pt x="0" y="980059"/>
                  </a:lnTo>
                  <a:lnTo>
                    <a:pt x="1496695" y="980059"/>
                  </a:lnTo>
                  <a:lnTo>
                    <a:pt x="1496695" y="975614"/>
                  </a:lnTo>
                  <a:lnTo>
                    <a:pt x="1860677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146" y="291337"/>
              <a:ext cx="1948180" cy="570865"/>
            </a:xfrm>
            <a:custGeom>
              <a:avLst/>
              <a:gdLst/>
              <a:ahLst/>
              <a:cxnLst/>
              <a:rect l="l" t="t" r="r" b="b"/>
              <a:pathLst>
                <a:path w="1948180" h="570865">
                  <a:moveTo>
                    <a:pt x="1947926" y="0"/>
                  </a:moveTo>
                  <a:lnTo>
                    <a:pt x="0" y="0"/>
                  </a:lnTo>
                  <a:lnTo>
                    <a:pt x="0" y="570737"/>
                  </a:lnTo>
                  <a:lnTo>
                    <a:pt x="1735963" y="570737"/>
                  </a:lnTo>
                  <a:lnTo>
                    <a:pt x="1735963" y="568451"/>
                  </a:lnTo>
                  <a:lnTo>
                    <a:pt x="1947926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5971" y="280161"/>
            <a:ext cx="279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Изменения </a:t>
            </a:r>
            <a:r>
              <a:rPr sz="1800" dirty="0"/>
              <a:t>в </a:t>
            </a:r>
            <a:r>
              <a:rPr sz="1800" spc="-5" dirty="0"/>
              <a:t>обновленных </a:t>
            </a:r>
            <a:r>
              <a:rPr sz="1800" spc="-440" dirty="0"/>
              <a:t> </a:t>
            </a:r>
            <a:r>
              <a:rPr sz="1800" dirty="0"/>
              <a:t>ФГОС</a:t>
            </a:r>
            <a:r>
              <a:rPr sz="1800" spc="-10" dirty="0"/>
              <a:t> </a:t>
            </a:r>
            <a:r>
              <a:rPr sz="1800" dirty="0"/>
              <a:t>НОО</a:t>
            </a:r>
            <a:r>
              <a:rPr sz="1800" spc="-10" dirty="0"/>
              <a:t> </a:t>
            </a:r>
            <a:r>
              <a:rPr sz="1800" dirty="0"/>
              <a:t>и</a:t>
            </a:r>
            <a:r>
              <a:rPr sz="1800" spc="-15" dirty="0"/>
              <a:t> </a:t>
            </a:r>
            <a:r>
              <a:rPr sz="1800" dirty="0"/>
              <a:t>ООО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8846566" y="6278981"/>
            <a:ext cx="1085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F3F3F3"/>
                </a:solidFill>
                <a:latin typeface="Arial"/>
                <a:cs typeface="Arial"/>
              </a:rPr>
              <a:t>tı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764" y="1421777"/>
            <a:ext cx="4474210" cy="1236980"/>
          </a:xfrm>
          <a:custGeom>
            <a:avLst/>
            <a:gdLst/>
            <a:ahLst/>
            <a:cxnLst/>
            <a:rect l="l" t="t" r="r" b="b"/>
            <a:pathLst>
              <a:path w="4474210" h="1236980">
                <a:moveTo>
                  <a:pt x="4473702" y="0"/>
                </a:moveTo>
                <a:lnTo>
                  <a:pt x="0" y="0"/>
                </a:lnTo>
                <a:lnTo>
                  <a:pt x="0" y="1236586"/>
                </a:lnTo>
                <a:lnTo>
                  <a:pt x="4473702" y="1236586"/>
                </a:lnTo>
                <a:lnTo>
                  <a:pt x="447370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2764" y="1421758"/>
            <a:ext cx="4342765" cy="1236980"/>
          </a:xfrm>
          <a:prstGeom prst="rect">
            <a:avLst/>
          </a:prstGeom>
          <a:solidFill>
            <a:srgbClr val="F3F3F3"/>
          </a:solidFill>
          <a:ln w="28575">
            <a:solidFill>
              <a:srgbClr val="04364E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 marL="670560" marR="473075" indent="-6985" algn="ctr">
              <a:lnSpc>
                <a:spcPct val="92500"/>
              </a:lnSpc>
              <a:spcBef>
                <a:spcPts val="1185"/>
              </a:spcBef>
              <a:tabLst>
                <a:tab pos="245745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Личностные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результаты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группируются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 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пр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вл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ниям	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о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пи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ни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я</a:t>
            </a:r>
            <a:r>
              <a:rPr sz="1800" b="1" dirty="0">
                <a:solidFill>
                  <a:srgbClr val="1C1F43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750" y="2858261"/>
            <a:ext cx="4144010" cy="2709545"/>
          </a:xfrm>
          <a:prstGeom prst="rect">
            <a:avLst/>
          </a:prstGeom>
          <a:solidFill>
            <a:srgbClr val="F8F8F8">
              <a:alpha val="90194"/>
            </a:srgbClr>
          </a:solidFill>
          <a:ln w="28575">
            <a:solidFill>
              <a:srgbClr val="043B55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267970" indent="-172720">
              <a:lnSpc>
                <a:spcPct val="100000"/>
              </a:lnSpc>
              <a:spcBef>
                <a:spcPts val="405"/>
              </a:spcBef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гражданско-патриотическое;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духовно-нравственное;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ts val="2155"/>
              </a:lnSpc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эстетическое;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marR="738505" indent="-172720">
              <a:lnSpc>
                <a:spcPts val="1860"/>
              </a:lnSpc>
              <a:spcBef>
                <a:spcPts val="305"/>
              </a:spcBef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воспитание,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культуры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здоровья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эмоционального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благополучия;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ts val="2150"/>
              </a:lnSpc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трудовое;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buChar char="•"/>
              <a:tabLst>
                <a:tab pos="268605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экологическое;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7970" indent="-172720">
              <a:lnSpc>
                <a:spcPct val="100000"/>
              </a:lnSpc>
              <a:buChar char="•"/>
              <a:tabLst>
                <a:tab pos="268605" algn="l"/>
              </a:tabLst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ценность</a:t>
            </a:r>
            <a:r>
              <a:rPr sz="18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научного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познания.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45127" y="1421739"/>
            <a:ext cx="4605020" cy="1236980"/>
          </a:xfrm>
          <a:custGeom>
            <a:avLst/>
            <a:gdLst/>
            <a:ahLst/>
            <a:cxnLst/>
            <a:rect l="l" t="t" r="r" b="b"/>
            <a:pathLst>
              <a:path w="4605020" h="1236980">
                <a:moveTo>
                  <a:pt x="4604765" y="0"/>
                </a:moveTo>
                <a:lnTo>
                  <a:pt x="0" y="0"/>
                </a:lnTo>
                <a:lnTo>
                  <a:pt x="0" y="1236751"/>
                </a:lnTo>
                <a:lnTo>
                  <a:pt x="4604765" y="1236751"/>
                </a:lnTo>
                <a:lnTo>
                  <a:pt x="4604765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5127" y="1421758"/>
            <a:ext cx="4605020" cy="1236980"/>
          </a:xfrm>
          <a:prstGeom prst="rect">
            <a:avLst/>
          </a:prstGeom>
          <a:ln w="28575">
            <a:solidFill>
              <a:srgbClr val="04364E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761365" marR="496570" algn="ctr">
              <a:lnSpc>
                <a:spcPct val="92500"/>
              </a:lnSpc>
              <a:spcBef>
                <a:spcPts val="1610"/>
              </a:spcBef>
              <a:tabLst>
                <a:tab pos="270256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Метапредметные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результаты </a:t>
            </a:r>
            <a:r>
              <a:rPr sz="1800" b="1" spc="-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группируются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видам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универсальных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endParaRPr sz="1800">
              <a:latin typeface="Arial"/>
              <a:cs typeface="Arial"/>
            </a:endParaRPr>
          </a:p>
          <a:p>
            <a:pPr marL="264160" algn="ctr">
              <a:lnSpc>
                <a:spcPts val="19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действий: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761" y="2794279"/>
            <a:ext cx="4287520" cy="3764915"/>
          </a:xfrm>
          <a:prstGeom prst="rect">
            <a:avLst/>
          </a:prstGeom>
          <a:solidFill>
            <a:srgbClr val="F8F8F8">
              <a:alpha val="90194"/>
            </a:srgbClr>
          </a:solidFill>
          <a:ln w="28575">
            <a:solidFill>
              <a:srgbClr val="043B55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268605" marR="819150" indent="-172720">
              <a:lnSpc>
                <a:spcPts val="1860"/>
              </a:lnSpc>
              <a:spcBef>
                <a:spcPts val="695"/>
              </a:spcBef>
              <a:buChar char="•"/>
              <a:tabLst>
                <a:tab pos="269240" algn="l"/>
              </a:tabLst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овладение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универсальными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учебными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познавательными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действиями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–</a:t>
            </a:r>
            <a:r>
              <a:rPr sz="18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базовые  </a:t>
            </a:r>
            <a:endParaRPr sz="1800">
              <a:latin typeface="Microsoft Sans Serif"/>
              <a:cs typeface="Microsoft Sans Serif"/>
            </a:endParaRPr>
          </a:p>
          <a:p>
            <a:pPr marL="268605">
              <a:lnSpc>
                <a:spcPts val="17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логические,</a:t>
            </a:r>
            <a:r>
              <a:rPr sz="18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базовые </a:t>
            </a:r>
            <a:endParaRPr sz="1800">
              <a:latin typeface="Microsoft Sans Serif"/>
              <a:cs typeface="Microsoft Sans Serif"/>
            </a:endParaRPr>
          </a:p>
          <a:p>
            <a:pPr marL="268605">
              <a:lnSpc>
                <a:spcPts val="1855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исследовательские,</a:t>
            </a:r>
            <a:r>
              <a:rPr sz="1800" spc="4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работа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с </a:t>
            </a:r>
            <a:endParaRPr sz="1800">
              <a:latin typeface="Microsoft Sans Serif"/>
              <a:cs typeface="Microsoft Sans Serif"/>
            </a:endParaRPr>
          </a:p>
          <a:p>
            <a:pPr marL="268605">
              <a:lnSpc>
                <a:spcPts val="2005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информацией;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8605" marR="638810" indent="-172720">
              <a:lnSpc>
                <a:spcPts val="1900"/>
              </a:lnSpc>
              <a:spcBef>
                <a:spcPts val="325"/>
              </a:spcBef>
              <a:buChar char="•"/>
              <a:tabLst>
                <a:tab pos="269240" algn="l"/>
              </a:tabLst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овладение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универсальными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учебными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коммуникативными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действиями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–</a:t>
            </a:r>
            <a:r>
              <a:rPr sz="18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общение,</a:t>
            </a:r>
            <a:r>
              <a:rPr sz="18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8605">
              <a:lnSpc>
                <a:spcPts val="1885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8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деятельность;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268605" marR="925194" indent="-172720">
              <a:lnSpc>
                <a:spcPct val="86000"/>
              </a:lnSpc>
              <a:spcBef>
                <a:spcPts val="305"/>
              </a:spcBef>
              <a:buChar char="•"/>
              <a:tabLst>
                <a:tab pos="269240" algn="l"/>
              </a:tabLst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овладение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универсальными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учебными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регулятивными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действиями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–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самоорганизация,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самоконтроль.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573" y="5639993"/>
            <a:ext cx="93345" cy="357505"/>
          </a:xfrm>
          <a:custGeom>
            <a:avLst/>
            <a:gdLst/>
            <a:ahLst/>
            <a:cxnLst/>
            <a:rect l="l" t="t" r="r" b="b"/>
            <a:pathLst>
              <a:path w="93345" h="357504">
                <a:moveTo>
                  <a:pt x="92868" y="0"/>
                </a:moveTo>
                <a:lnTo>
                  <a:pt x="0" y="0"/>
                </a:lnTo>
                <a:lnTo>
                  <a:pt x="0" y="357187"/>
                </a:lnTo>
                <a:lnTo>
                  <a:pt x="92868" y="357187"/>
                </a:lnTo>
                <a:lnTo>
                  <a:pt x="9286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73" y="1846707"/>
            <a:ext cx="93345" cy="2828925"/>
          </a:xfrm>
          <a:custGeom>
            <a:avLst/>
            <a:gdLst/>
            <a:ahLst/>
            <a:cxnLst/>
            <a:rect l="l" t="t" r="r" b="b"/>
            <a:pathLst>
              <a:path w="93345" h="2828925">
                <a:moveTo>
                  <a:pt x="92868" y="0"/>
                </a:moveTo>
                <a:lnTo>
                  <a:pt x="0" y="0"/>
                </a:lnTo>
                <a:lnTo>
                  <a:pt x="0" y="2828925"/>
                </a:lnTo>
                <a:lnTo>
                  <a:pt x="92868" y="2828925"/>
                </a:lnTo>
                <a:lnTo>
                  <a:pt x="9286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-2776" y="854443"/>
            <a:ext cx="9153525" cy="5149215"/>
            <a:chOff x="-2776" y="854443"/>
            <a:chExt cx="9153525" cy="5149215"/>
          </a:xfrm>
        </p:grpSpPr>
        <p:sp>
          <p:nvSpPr>
            <p:cNvPr id="13" name="object 13"/>
            <p:cNvSpPr/>
            <p:nvPr/>
          </p:nvSpPr>
          <p:spPr>
            <a:xfrm>
              <a:off x="3573" y="1239519"/>
              <a:ext cx="93345" cy="285750"/>
            </a:xfrm>
            <a:custGeom>
              <a:avLst/>
              <a:gdLst/>
              <a:ahLst/>
              <a:cxnLst/>
              <a:rect l="l" t="t" r="r" b="b"/>
              <a:pathLst>
                <a:path w="93345" h="285750">
                  <a:moveTo>
                    <a:pt x="92868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92868" y="28575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73" y="860793"/>
              <a:ext cx="93345" cy="5136515"/>
            </a:xfrm>
            <a:custGeom>
              <a:avLst/>
              <a:gdLst/>
              <a:ahLst/>
              <a:cxnLst/>
              <a:rect l="l" t="t" r="r" b="b"/>
              <a:pathLst>
                <a:path w="93345" h="5136515">
                  <a:moveTo>
                    <a:pt x="0" y="5136388"/>
                  </a:moveTo>
                  <a:lnTo>
                    <a:pt x="92868" y="5136388"/>
                  </a:lnTo>
                  <a:lnTo>
                    <a:pt x="92868" y="0"/>
                  </a:lnTo>
                  <a:lnTo>
                    <a:pt x="0" y="0"/>
                  </a:lnTo>
                  <a:lnTo>
                    <a:pt x="0" y="5136388"/>
                  </a:lnTo>
                  <a:close/>
                </a:path>
              </a:pathLst>
            </a:custGeom>
            <a:ln w="127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73" y="860844"/>
              <a:ext cx="5915025" cy="364490"/>
            </a:xfrm>
            <a:custGeom>
              <a:avLst/>
              <a:gdLst/>
              <a:ahLst/>
              <a:cxnLst/>
              <a:rect l="l" t="t" r="r" b="b"/>
              <a:pathLst>
                <a:path w="5915025" h="364490">
                  <a:moveTo>
                    <a:pt x="0" y="364324"/>
                  </a:moveTo>
                  <a:lnTo>
                    <a:pt x="5915025" y="364324"/>
                  </a:lnTo>
                  <a:lnTo>
                    <a:pt x="5915025" y="0"/>
                  </a:lnTo>
                  <a:lnTo>
                    <a:pt x="0" y="0"/>
                  </a:lnTo>
                  <a:lnTo>
                    <a:pt x="0" y="364324"/>
                  </a:lnTo>
                  <a:close/>
                </a:path>
              </a:pathLst>
            </a:custGeom>
            <a:ln w="12699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73" y="1234693"/>
              <a:ext cx="9140825" cy="9525"/>
            </a:xfrm>
            <a:custGeom>
              <a:avLst/>
              <a:gdLst/>
              <a:ahLst/>
              <a:cxnLst/>
              <a:rect l="l" t="t" r="r" b="b"/>
              <a:pathLst>
                <a:path w="9140825" h="9525">
                  <a:moveTo>
                    <a:pt x="914044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0444" y="9525"/>
                  </a:lnTo>
                  <a:lnTo>
                    <a:pt x="9140444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73" y="860805"/>
              <a:ext cx="9140825" cy="379095"/>
            </a:xfrm>
            <a:custGeom>
              <a:avLst/>
              <a:gdLst/>
              <a:ahLst/>
              <a:cxnLst/>
              <a:rect l="l" t="t" r="r" b="b"/>
              <a:pathLst>
                <a:path w="9140825" h="379094">
                  <a:moveTo>
                    <a:pt x="9140426" y="0"/>
                  </a:moveTo>
                  <a:lnTo>
                    <a:pt x="0" y="0"/>
                  </a:lnTo>
                  <a:lnTo>
                    <a:pt x="0" y="378714"/>
                  </a:lnTo>
                </a:path>
              </a:pathLst>
            </a:custGeom>
            <a:ln w="12700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15285" y="1044956"/>
            <a:ext cx="4227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Математика</a:t>
            </a:r>
            <a:r>
              <a:rPr sz="20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(примеры</a:t>
            </a:r>
            <a:r>
              <a:rPr sz="20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89926" y="6025464"/>
            <a:ext cx="8060690" cy="839469"/>
            <a:chOff x="1089926" y="6025464"/>
            <a:chExt cx="8060690" cy="839469"/>
          </a:xfrm>
        </p:grpSpPr>
        <p:sp>
          <p:nvSpPr>
            <p:cNvPr id="20" name="object 20"/>
            <p:cNvSpPr/>
            <p:nvPr/>
          </p:nvSpPr>
          <p:spPr>
            <a:xfrm>
              <a:off x="1096276" y="6031814"/>
              <a:ext cx="8047990" cy="826769"/>
            </a:xfrm>
            <a:custGeom>
              <a:avLst/>
              <a:gdLst/>
              <a:ahLst/>
              <a:cxnLst/>
              <a:rect l="l" t="t" r="r" b="b"/>
              <a:pathLst>
                <a:path w="8047990" h="826770">
                  <a:moveTo>
                    <a:pt x="8047723" y="0"/>
                  </a:moveTo>
                  <a:lnTo>
                    <a:pt x="0" y="0"/>
                  </a:lnTo>
                  <a:lnTo>
                    <a:pt x="0" y="826182"/>
                  </a:lnTo>
                  <a:lnTo>
                    <a:pt x="8047723" y="826182"/>
                  </a:lnTo>
                  <a:lnTo>
                    <a:pt x="8047723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96276" y="6031814"/>
              <a:ext cx="8047990" cy="826769"/>
            </a:xfrm>
            <a:custGeom>
              <a:avLst/>
              <a:gdLst/>
              <a:ahLst/>
              <a:cxnLst/>
              <a:rect l="l" t="t" r="r" b="b"/>
              <a:pathLst>
                <a:path w="8047990" h="826770">
                  <a:moveTo>
                    <a:pt x="8047723" y="0"/>
                  </a:moveTo>
                  <a:lnTo>
                    <a:pt x="0" y="0"/>
                  </a:lnTo>
                  <a:lnTo>
                    <a:pt x="0" y="826182"/>
                  </a:lnTo>
                </a:path>
              </a:pathLst>
            </a:custGeom>
            <a:ln w="12699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92097" y="6150355"/>
            <a:ext cx="63480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1F5F"/>
                </a:solidFill>
                <a:latin typeface="Segoe UI"/>
                <a:cs typeface="Segoe UI"/>
              </a:rPr>
              <a:t>Потребуется</a:t>
            </a:r>
            <a:r>
              <a:rPr sz="1600" b="1" spc="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Segoe UI"/>
                <a:cs typeface="Segoe UI"/>
              </a:rPr>
              <a:t>обновить</a:t>
            </a:r>
            <a:r>
              <a:rPr sz="1600" b="1" spc="1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Segoe UI"/>
                <a:cs typeface="Segoe UI"/>
              </a:rPr>
              <a:t>результаты</a:t>
            </a:r>
            <a:r>
              <a:rPr sz="1600" b="1" spc="1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Segoe UI"/>
                <a:cs typeface="Segoe UI"/>
              </a:rPr>
              <a:t>освоения</a:t>
            </a:r>
            <a:r>
              <a:rPr sz="1600" b="1" spc="1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Segoe UI"/>
                <a:cs typeface="Segoe UI"/>
              </a:rPr>
              <a:t>образовательных </a:t>
            </a:r>
            <a:r>
              <a:rPr sz="1600" b="1" spc="-4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Segoe UI"/>
                <a:cs typeface="Segoe UI"/>
              </a:rPr>
              <a:t>программ</a:t>
            </a:r>
            <a:r>
              <a:rPr sz="1600" b="1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соответствии</a:t>
            </a:r>
            <a:r>
              <a:rPr sz="1600" spc="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6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dirty="0">
                <a:solidFill>
                  <a:srgbClr val="001F5F"/>
                </a:solidFill>
                <a:latin typeface="Segoe UI"/>
                <a:cs typeface="Segoe UI"/>
              </a:rPr>
              <a:t>новыми</a:t>
            </a:r>
            <a:r>
              <a:rPr sz="1600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Segoe UI"/>
                <a:cs typeface="Segoe UI"/>
              </a:rPr>
              <a:t>требованиями</a:t>
            </a:r>
            <a:r>
              <a:rPr sz="1600" spc="114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600" spc="-15" dirty="0">
                <a:solidFill>
                  <a:srgbClr val="001F5F"/>
                </a:solidFill>
                <a:latin typeface="Segoe UI"/>
                <a:cs typeface="Segoe UI"/>
              </a:rPr>
              <a:t>ФГОС.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9805" y="1426540"/>
            <a:ext cx="2930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5" dirty="0">
                <a:latin typeface="Times New Roman"/>
                <a:cs typeface="Times New Roman"/>
              </a:rPr>
              <a:t>Д</a:t>
            </a:r>
            <a:r>
              <a:rPr sz="2000" b="1" spc="-15" dirty="0">
                <a:latin typeface="Times New Roman"/>
                <a:cs typeface="Times New Roman"/>
              </a:rPr>
              <a:t>е</a:t>
            </a:r>
            <a:r>
              <a:rPr sz="2000" b="1" spc="5" dirty="0">
                <a:latin typeface="Times New Roman"/>
                <a:cs typeface="Times New Roman"/>
              </a:rPr>
              <a:t>й</a:t>
            </a:r>
            <a:r>
              <a:rPr sz="2000" b="1" spc="-5" dirty="0">
                <a:latin typeface="Times New Roman"/>
                <a:cs typeface="Times New Roman"/>
              </a:rPr>
              <a:t>с</a:t>
            </a:r>
            <a:r>
              <a:rPr sz="2000" b="1" spc="10" dirty="0">
                <a:latin typeface="Times New Roman"/>
                <a:cs typeface="Times New Roman"/>
              </a:rPr>
              <a:t>т</a:t>
            </a:r>
            <a:r>
              <a:rPr sz="2000" b="1" spc="-65" dirty="0">
                <a:latin typeface="Times New Roman"/>
                <a:cs typeface="Times New Roman"/>
              </a:rPr>
              <a:t>в</a:t>
            </a:r>
            <a:r>
              <a:rPr sz="2000" b="1" spc="15" dirty="0">
                <a:latin typeface="Times New Roman"/>
                <a:cs typeface="Times New Roman"/>
              </a:rPr>
              <a:t>ущ</a:t>
            </a:r>
            <a:r>
              <a:rPr sz="2000" b="1" spc="5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й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Ф</a:t>
            </a:r>
            <a:r>
              <a:rPr sz="2000" b="1" spc="-30" dirty="0">
                <a:latin typeface="Times New Roman"/>
                <a:cs typeface="Times New Roman"/>
              </a:rPr>
              <a:t>Г</a:t>
            </a:r>
            <a:r>
              <a:rPr sz="2000" b="1" spc="1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spc="40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-3556" y="1783156"/>
            <a:ext cx="4077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оперирование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понятиями: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множество,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956" y="2060828"/>
            <a:ext cx="4170045" cy="11322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latin typeface="Times New Roman"/>
                <a:cs typeface="Times New Roman"/>
              </a:rPr>
              <a:t>элемент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множества,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подмножество,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принадлежность,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нахождение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пересечения,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объединения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подмножества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простейших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ситуациях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-3556" y="3472433"/>
            <a:ext cx="4516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5" dirty="0">
                <a:latin typeface="Times New Roman"/>
                <a:cs typeface="Times New Roman"/>
              </a:rPr>
              <a:t>решение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сюжетных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задач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разных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типов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2956" y="3749802"/>
            <a:ext cx="304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" dirty="0">
                <a:latin typeface="Times New Roman"/>
                <a:cs typeface="Times New Roman"/>
              </a:rPr>
              <a:t>все</a:t>
            </a:r>
            <a:r>
              <a:rPr sz="1800" spc="44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арифметические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действия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0" y="0"/>
            <a:ext cx="9150350" cy="5353050"/>
            <a:chOff x="0" y="0"/>
            <a:chExt cx="9150350" cy="5353050"/>
          </a:xfrm>
        </p:grpSpPr>
        <p:sp>
          <p:nvSpPr>
            <p:cNvPr id="29" name="object 29"/>
            <p:cNvSpPr/>
            <p:nvPr/>
          </p:nvSpPr>
          <p:spPr>
            <a:xfrm>
              <a:off x="4525645" y="1617217"/>
              <a:ext cx="0" cy="3225165"/>
            </a:xfrm>
            <a:custGeom>
              <a:avLst/>
              <a:gdLst/>
              <a:ahLst/>
              <a:cxnLst/>
              <a:rect l="l" t="t" r="r" b="b"/>
              <a:pathLst>
                <a:path h="3225165">
                  <a:moveTo>
                    <a:pt x="0" y="322516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ACB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442" y="1893378"/>
              <a:ext cx="9048115" cy="5080"/>
            </a:xfrm>
            <a:custGeom>
              <a:avLst/>
              <a:gdLst/>
              <a:ahLst/>
              <a:cxnLst/>
              <a:rect l="l" t="t" r="r" b="b"/>
              <a:pathLst>
                <a:path w="9048115" h="5080">
                  <a:moveTo>
                    <a:pt x="0" y="4763"/>
                  </a:moveTo>
                  <a:lnTo>
                    <a:pt x="9047557" y="4763"/>
                  </a:lnTo>
                  <a:lnTo>
                    <a:pt x="9047557" y="0"/>
                  </a:lnTo>
                  <a:lnTo>
                    <a:pt x="0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ACB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25770" y="4381753"/>
              <a:ext cx="3618229" cy="964565"/>
            </a:xfrm>
            <a:custGeom>
              <a:avLst/>
              <a:gdLst/>
              <a:ahLst/>
              <a:cxnLst/>
              <a:rect l="l" t="t" r="r" b="b"/>
              <a:pathLst>
                <a:path w="3618229" h="964564">
                  <a:moveTo>
                    <a:pt x="3618229" y="0"/>
                  </a:moveTo>
                  <a:lnTo>
                    <a:pt x="0" y="0"/>
                  </a:lnTo>
                  <a:lnTo>
                    <a:pt x="0" y="964438"/>
                  </a:lnTo>
                </a:path>
              </a:pathLst>
            </a:custGeom>
            <a:ln w="12699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0"/>
              <a:ext cx="1892300" cy="948055"/>
            </a:xfrm>
            <a:custGeom>
              <a:avLst/>
              <a:gdLst/>
              <a:ahLst/>
              <a:cxnLst/>
              <a:rect l="l" t="t" r="r" b="b"/>
              <a:pathLst>
                <a:path w="1892300" h="948055">
                  <a:moveTo>
                    <a:pt x="1892300" y="0"/>
                  </a:moveTo>
                  <a:lnTo>
                    <a:pt x="0" y="0"/>
                  </a:lnTo>
                  <a:lnTo>
                    <a:pt x="0" y="947801"/>
                  </a:lnTo>
                  <a:lnTo>
                    <a:pt x="1522222" y="947801"/>
                  </a:lnTo>
                  <a:lnTo>
                    <a:pt x="1522222" y="943482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271779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81200" y="148539"/>
              <a:ext cx="7162800" cy="779780"/>
            </a:xfrm>
            <a:custGeom>
              <a:avLst/>
              <a:gdLst/>
              <a:ahLst/>
              <a:cxnLst/>
              <a:rect l="l" t="t" r="r" b="b"/>
              <a:pathLst>
                <a:path w="7162800" h="779780">
                  <a:moveTo>
                    <a:pt x="0" y="779703"/>
                  </a:moveTo>
                  <a:lnTo>
                    <a:pt x="7162799" y="779703"/>
                  </a:lnTo>
                  <a:lnTo>
                    <a:pt x="7162799" y="0"/>
                  </a:lnTo>
                  <a:lnTo>
                    <a:pt x="0" y="0"/>
                  </a:lnTo>
                  <a:lnTo>
                    <a:pt x="0" y="779703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449701" y="157499"/>
            <a:ext cx="5062220" cy="7715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0660" indent="-201295">
              <a:lnSpc>
                <a:spcPct val="100000"/>
              </a:lnSpc>
              <a:spcBef>
                <a:spcPts val="190"/>
              </a:spcBef>
            </a:pPr>
            <a:r>
              <a:rPr sz="2400" b="1" spc="-5" dirty="0">
                <a:solidFill>
                  <a:srgbClr val="003BB4"/>
                </a:solidFill>
                <a:latin typeface="Segoe UI"/>
                <a:cs typeface="Segoe UI"/>
              </a:rPr>
              <a:t>Детализированные</a:t>
            </a:r>
            <a:r>
              <a:rPr sz="2400" b="1" spc="240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3BB4"/>
                </a:solidFill>
                <a:latin typeface="Segoe UI"/>
                <a:cs typeface="Segoe UI"/>
              </a:rPr>
              <a:t>требования</a:t>
            </a:r>
            <a:r>
              <a:rPr sz="2400" b="1" spc="45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b="1" dirty="0">
                <a:solidFill>
                  <a:srgbClr val="003BB4"/>
                </a:solidFill>
                <a:latin typeface="Segoe UI"/>
                <a:cs typeface="Segoe UI"/>
              </a:rPr>
              <a:t>к </a:t>
            </a:r>
            <a:r>
              <a:rPr sz="2400" b="1" spc="-650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b="1" spc="5" dirty="0">
                <a:solidFill>
                  <a:srgbClr val="003BB4"/>
                </a:solidFill>
                <a:latin typeface="Segoe UI"/>
                <a:cs typeface="Segoe UI"/>
              </a:rPr>
              <a:t>предметным</a:t>
            </a:r>
            <a:r>
              <a:rPr sz="2400" b="1" spc="85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b="1" spc="-25" dirty="0">
                <a:solidFill>
                  <a:srgbClr val="003BB4"/>
                </a:solidFill>
                <a:latin typeface="Segoe UI"/>
                <a:cs typeface="Segoe UI"/>
              </a:rPr>
              <a:t>результатам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81200" y="168224"/>
            <a:ext cx="7162800" cy="779780"/>
          </a:xfrm>
          <a:custGeom>
            <a:avLst/>
            <a:gdLst/>
            <a:ahLst/>
            <a:cxnLst/>
            <a:rect l="l" t="t" r="r" b="b"/>
            <a:pathLst>
              <a:path w="7162800" h="779780">
                <a:moveTo>
                  <a:pt x="0" y="779703"/>
                </a:moveTo>
                <a:lnTo>
                  <a:pt x="7162799" y="779703"/>
                </a:lnTo>
                <a:lnTo>
                  <a:pt x="7162799" y="0"/>
                </a:lnTo>
                <a:lnTo>
                  <a:pt x="0" y="0"/>
                </a:lnTo>
                <a:lnTo>
                  <a:pt x="0" y="779703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3437001" y="188417"/>
            <a:ext cx="50876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3BB4"/>
                </a:solidFill>
                <a:latin typeface="Segoe UI"/>
                <a:cs typeface="Segoe UI"/>
              </a:rPr>
              <a:t>Детализированные</a:t>
            </a:r>
            <a:r>
              <a:rPr sz="2400" spc="245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3BB4"/>
                </a:solidFill>
                <a:latin typeface="Segoe UI"/>
                <a:cs typeface="Segoe UI"/>
              </a:rPr>
              <a:t>требования</a:t>
            </a:r>
            <a:r>
              <a:rPr sz="2400" spc="60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3BB4"/>
                </a:solidFill>
                <a:latin typeface="Segoe UI"/>
                <a:cs typeface="Segoe UI"/>
              </a:rPr>
              <a:t>к</a:t>
            </a:r>
            <a:endParaRPr sz="2400">
              <a:latin typeface="Segoe UI"/>
              <a:cs typeface="Segoe UI"/>
            </a:endParaRPr>
          </a:p>
          <a:p>
            <a:pPr marL="213360">
              <a:lnSpc>
                <a:spcPct val="100000"/>
              </a:lnSpc>
            </a:pPr>
            <a:r>
              <a:rPr sz="2400" spc="5" dirty="0">
                <a:solidFill>
                  <a:srgbClr val="003BB4"/>
                </a:solidFill>
                <a:latin typeface="Segoe UI"/>
                <a:cs typeface="Segoe UI"/>
              </a:rPr>
              <a:t>предметным</a:t>
            </a:r>
            <a:r>
              <a:rPr sz="2400" spc="60" dirty="0">
                <a:solidFill>
                  <a:srgbClr val="003BB4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003BB4"/>
                </a:solidFill>
                <a:latin typeface="Segoe UI"/>
                <a:cs typeface="Segoe UI"/>
              </a:rPr>
              <a:t>результатам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5020" y="1379238"/>
            <a:ext cx="4077970" cy="66865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365"/>
              </a:spcBef>
            </a:pPr>
            <a:r>
              <a:rPr sz="2000" b="1" spc="35" dirty="0">
                <a:latin typeface="Times New Roman"/>
                <a:cs typeface="Times New Roman"/>
              </a:rPr>
              <a:t>Н</a:t>
            </a:r>
            <a:r>
              <a:rPr sz="2000" b="1" spc="-10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ы</a:t>
            </a:r>
            <a:r>
              <a:rPr sz="2000" b="1" dirty="0">
                <a:latin typeface="Times New Roman"/>
                <a:cs typeface="Times New Roman"/>
              </a:rPr>
              <a:t>й</a:t>
            </a:r>
            <a:r>
              <a:rPr sz="2000" b="1" spc="-14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Ф</a:t>
            </a:r>
            <a:r>
              <a:rPr sz="2000" b="1" spc="-25" dirty="0">
                <a:latin typeface="Times New Roman"/>
                <a:cs typeface="Times New Roman"/>
              </a:rPr>
              <a:t>Г</a:t>
            </a:r>
            <a:r>
              <a:rPr sz="2000" b="1" spc="10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35" dirty="0">
                <a:latin typeface="Times New Roman"/>
                <a:cs typeface="Times New Roman"/>
              </a:rPr>
              <a:t>О</a:t>
            </a:r>
            <a:r>
              <a:rPr sz="2000" b="1" spc="-15" dirty="0">
                <a:latin typeface="Times New Roman"/>
                <a:cs typeface="Times New Roman"/>
              </a:rPr>
              <a:t>О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23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умение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решать</a:t>
            </a:r>
            <a:r>
              <a:rPr sz="1800" spc="-15" dirty="0">
                <a:latin typeface="Times New Roman"/>
                <a:cs typeface="Times New Roman"/>
              </a:rPr>
              <a:t> задачи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разных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типов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91532" y="2022094"/>
            <a:ext cx="4062729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25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том </a:t>
            </a:r>
            <a:r>
              <a:rPr sz="1800" spc="-5" dirty="0">
                <a:latin typeface="Times New Roman"/>
                <a:cs typeface="Times New Roman"/>
              </a:rPr>
              <a:t>числе на проценты, </a:t>
            </a:r>
            <a:r>
              <a:rPr sz="1800" spc="-10" dirty="0">
                <a:latin typeface="Times New Roman"/>
                <a:cs typeface="Times New Roman"/>
              </a:rPr>
              <a:t>доли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части,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движение,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работу,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цену </a:t>
            </a:r>
            <a:r>
              <a:rPr sz="1800" spc="-10" dirty="0">
                <a:latin typeface="Times New Roman"/>
                <a:cs typeface="Times New Roman"/>
              </a:rPr>
              <a:t>товаров</a:t>
            </a:r>
            <a:r>
              <a:rPr sz="1800" dirty="0">
                <a:latin typeface="Times New Roman"/>
                <a:cs typeface="Times New Roman"/>
              </a:rPr>
              <a:t> и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стоимость </a:t>
            </a:r>
            <a:r>
              <a:rPr sz="1800" spc="-5" dirty="0">
                <a:latin typeface="Times New Roman"/>
                <a:cs typeface="Times New Roman"/>
              </a:rPr>
              <a:t>покупок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30" dirty="0">
                <a:latin typeface="Times New Roman"/>
                <a:cs typeface="Times New Roman"/>
              </a:rPr>
              <a:t>услуг, </a:t>
            </a:r>
            <a:r>
              <a:rPr sz="1800" dirty="0">
                <a:latin typeface="Times New Roman"/>
                <a:cs typeface="Times New Roman"/>
              </a:rPr>
              <a:t>налоги,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задачи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spc="-10" dirty="0">
                <a:latin typeface="Times New Roman"/>
                <a:cs typeface="Times New Roman"/>
              </a:rPr>
              <a:t>области </a:t>
            </a:r>
            <a:r>
              <a:rPr sz="1800" spc="-5" dirty="0">
                <a:latin typeface="Times New Roman"/>
                <a:cs typeface="Times New Roman"/>
              </a:rPr>
              <a:t>управления личными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семейными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финансами)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&lt;…&gt;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05020" y="3668395"/>
            <a:ext cx="43129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умение </a:t>
            </a:r>
            <a:r>
              <a:rPr sz="1800" spc="-10" dirty="0">
                <a:latin typeface="Times New Roman"/>
                <a:cs typeface="Times New Roman"/>
              </a:rPr>
              <a:t>изображать </a:t>
            </a:r>
            <a:r>
              <a:rPr sz="1800" dirty="0">
                <a:latin typeface="Times New Roman"/>
                <a:cs typeface="Times New Roman"/>
              </a:rPr>
              <a:t>плоские фигуры и </a:t>
            </a:r>
            <a:r>
              <a:rPr sz="1800" spc="-5" dirty="0">
                <a:latin typeface="Times New Roman"/>
                <a:cs typeface="Times New Roman"/>
              </a:rPr>
              <a:t>их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комбинации,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05020" y="4491608"/>
            <a:ext cx="45516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2135" indent="-28702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пространственные фигуры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руки,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помощью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чертежных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инструментов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tabLst>
                <a:tab pos="4538345" algn="l"/>
              </a:tabLst>
            </a:pPr>
            <a:r>
              <a:rPr sz="1800" spc="-5" dirty="0">
                <a:latin typeface="Times New Roman"/>
                <a:cs typeface="Times New Roman"/>
              </a:rPr>
              <a:t>электр</a:t>
            </a:r>
            <a:r>
              <a:rPr sz="1800" u="sng" spc="-5" dirty="0">
                <a:uFill>
                  <a:solidFill>
                    <a:srgbClr val="D4DCE3"/>
                  </a:solidFill>
                </a:uFill>
                <a:latin typeface="Times New Roman"/>
                <a:cs typeface="Times New Roman"/>
              </a:rPr>
              <a:t>онных</a:t>
            </a:r>
            <a:r>
              <a:rPr sz="1800" u="sng" spc="-20" dirty="0">
                <a:uFill>
                  <a:solidFill>
                    <a:srgbClr val="D4DCE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5" dirty="0">
                <a:uFill>
                  <a:solidFill>
                    <a:srgbClr val="D4DCE3"/>
                  </a:solidFill>
                </a:uFill>
                <a:latin typeface="Times New Roman"/>
                <a:cs typeface="Times New Roman"/>
              </a:rPr>
              <a:t>средств</a:t>
            </a:r>
            <a:r>
              <a:rPr sz="1800" u="sng" spc="-30" dirty="0">
                <a:uFill>
                  <a:solidFill>
                    <a:srgbClr val="D4DCE3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uFill>
                  <a:solidFill>
                    <a:srgbClr val="D4DCE3"/>
                  </a:solidFill>
                </a:uFill>
                <a:latin typeface="Times New Roman"/>
                <a:cs typeface="Times New Roman"/>
              </a:rPr>
              <a:t>&lt;…&gt;	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46050" y="1258442"/>
          <a:ext cx="8990965" cy="5517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2515"/>
                <a:gridCol w="3324225"/>
                <a:gridCol w="3324225"/>
              </a:tblGrid>
              <a:tr h="334772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4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Критерий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414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2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ый</a:t>
                      </a:r>
                      <a:r>
                        <a:rPr sz="1400" b="1" spc="-8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ГОС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81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Но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вый</a:t>
                      </a:r>
                      <a:r>
                        <a:rPr sz="1400" b="1" spc="-10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ГОС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Вид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870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чие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чебн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предметов 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курсов,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том числе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36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400" spc="3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3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7314" marR="2470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чие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мм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чебн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дме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чеб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ны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рс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ов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6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числе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 внеурочной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деятельности, </a:t>
                      </a:r>
                      <a:r>
                        <a:rPr sz="1400" spc="-36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400" spc="-9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модулей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947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4775" marR="61214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ук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тур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479425" algn="just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Различается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рабочих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учебных предметов,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курсов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курсов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внеурочной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деятельности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ди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нако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ва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1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всех</a:t>
                      </a:r>
                      <a:r>
                        <a:rPr sz="1400" spc="-9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бо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х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7314" marR="248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4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чи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7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2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400" spc="33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947165">
                <a:tc>
                  <a:txBody>
                    <a:bodyPr/>
                    <a:lstStyle/>
                    <a:p>
                      <a:pPr marL="104775" marR="2266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Тематическое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рабочих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учебных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предметов,</a:t>
                      </a:r>
                      <a:r>
                        <a:rPr sz="1400" spc="-6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курсов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76835" algn="just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учетом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рабочей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программы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воспитания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указанием количества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часов,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отводимых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на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освоение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каждой</a:t>
                      </a:r>
                      <a:r>
                        <a:rPr sz="1400" spc="-9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темы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07314" marR="29908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указанием количества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академических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часов,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отводимых 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освоение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каждой</a:t>
                      </a:r>
                      <a:r>
                        <a:rPr sz="1400" spc="36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темы,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7314" marR="467359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возможности использования по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этой</a:t>
                      </a:r>
                      <a:r>
                        <a:rPr sz="1400" spc="-2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теме</a:t>
                      </a:r>
                      <a:r>
                        <a:rPr sz="1400" spc="-3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ЭОР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ЦОР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947039">
                <a:tc>
                  <a:txBody>
                    <a:bodyPr/>
                    <a:lstStyle/>
                    <a:p>
                      <a:pPr marL="104775" marR="349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Тематическое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планирование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рабочих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курсов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400" spc="-8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че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боч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6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мы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воспитания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558571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рабоч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400" spc="3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воспитания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оль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зд</a:t>
                      </a:r>
                      <a:r>
                        <a:rPr sz="1400" spc="-2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«Тематическое</a:t>
                      </a:r>
                      <a:r>
                        <a:rPr sz="1400" spc="32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планирование»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всех</a:t>
                      </a:r>
                      <a:r>
                        <a:rPr sz="1400" spc="-8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разделах</a:t>
                      </a:r>
                      <a:r>
                        <a:rPr sz="1400" spc="-8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рабочей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303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835889">
                <a:tc>
                  <a:txBody>
                    <a:bodyPr/>
                    <a:lstStyle/>
                    <a:p>
                      <a:pPr marL="104775" marR="3492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об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сти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программы курса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внеурочной</a:t>
                      </a:r>
                      <a:r>
                        <a:rPr sz="1400" spc="-8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258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од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ан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 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ть</a:t>
                      </a:r>
                      <a:r>
                        <a:rPr sz="1400" spc="-3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ук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ор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орга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ции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виды</a:t>
                      </a:r>
                      <a:r>
                        <a:rPr sz="1400" spc="33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прог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ра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6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дол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1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бы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ть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  <a:tabLst>
                          <a:tab pos="3054985" algn="l"/>
                        </a:tabLst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указаны</a:t>
                      </a:r>
                      <a:r>
                        <a:rPr sz="1400" spc="35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формы</a:t>
                      </a:r>
                      <a:r>
                        <a:rPr sz="1400" spc="-7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проведения	</a:t>
                      </a:r>
                      <a:r>
                        <a:rPr sz="1800" b="1" spc="-179" baseline="13888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800" baseline="13888">
                        <a:latin typeface="Arial"/>
                        <a:cs typeface="Arial"/>
                      </a:endParaRPr>
                    </a:p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занятий</a:t>
                      </a:r>
                      <a:r>
                        <a:rPr sz="1400" dirty="0">
                          <a:solidFill>
                            <a:srgbClr val="C0000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5745" y="279019"/>
            <a:ext cx="5855970" cy="10096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43604" marR="5080" indent="-1137285">
              <a:lnSpc>
                <a:spcPts val="2270"/>
              </a:lnSpc>
              <a:spcBef>
                <a:spcPts val="85"/>
              </a:spcBef>
            </a:pPr>
            <a:r>
              <a:rPr sz="1800" spc="-10" dirty="0"/>
              <a:t>Изменения</a:t>
            </a:r>
            <a:r>
              <a:rPr sz="1800" spc="-5" dirty="0"/>
              <a:t> </a:t>
            </a:r>
            <a:r>
              <a:rPr sz="1800" dirty="0"/>
              <a:t>в обновленных</a:t>
            </a:r>
            <a:r>
              <a:rPr sz="1800" spc="25" dirty="0"/>
              <a:t> ФГОС </a:t>
            </a:r>
            <a:r>
              <a:rPr sz="1800" spc="-434" dirty="0"/>
              <a:t> </a:t>
            </a:r>
            <a:r>
              <a:rPr sz="1800" dirty="0"/>
              <a:t>НОО</a:t>
            </a:r>
            <a:r>
              <a:rPr sz="1800" spc="15" dirty="0"/>
              <a:t> </a:t>
            </a:r>
            <a:r>
              <a:rPr sz="1800" dirty="0"/>
              <a:t>и</a:t>
            </a:r>
            <a:r>
              <a:rPr sz="1800" spc="25" dirty="0"/>
              <a:t> </a:t>
            </a:r>
            <a:r>
              <a:rPr sz="1800" dirty="0"/>
              <a:t>ООО</a:t>
            </a:r>
            <a:endParaRPr sz="1800"/>
          </a:p>
          <a:p>
            <a:pPr marL="12700">
              <a:lnSpc>
                <a:spcPts val="3225"/>
              </a:lnSpc>
            </a:pPr>
            <a:r>
              <a:rPr sz="2800" spc="-30" dirty="0">
                <a:solidFill>
                  <a:srgbClr val="003BB4"/>
                </a:solidFill>
              </a:rPr>
              <a:t>Требования</a:t>
            </a:r>
            <a:r>
              <a:rPr sz="2800" spc="-15" dirty="0">
                <a:solidFill>
                  <a:srgbClr val="003BB4"/>
                </a:solidFill>
              </a:rPr>
              <a:t> </a:t>
            </a:r>
            <a:r>
              <a:rPr sz="2800" spc="-5" dirty="0">
                <a:solidFill>
                  <a:srgbClr val="003BB4"/>
                </a:solidFill>
              </a:rPr>
              <a:t>к </a:t>
            </a:r>
            <a:r>
              <a:rPr sz="2800" spc="-20" dirty="0">
                <a:solidFill>
                  <a:srgbClr val="003BB4"/>
                </a:solidFill>
              </a:rPr>
              <a:t>рабочим</a:t>
            </a:r>
            <a:r>
              <a:rPr sz="2800" spc="-15" dirty="0">
                <a:solidFill>
                  <a:srgbClr val="003BB4"/>
                </a:solidFill>
              </a:rPr>
              <a:t> </a:t>
            </a:r>
            <a:r>
              <a:rPr sz="2800" spc="-5" dirty="0">
                <a:solidFill>
                  <a:srgbClr val="003BB4"/>
                </a:solidFill>
              </a:rPr>
              <a:t>программам</a:t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949440" y="6195059"/>
            <a:ext cx="2194560" cy="407034"/>
          </a:xfrm>
          <a:custGeom>
            <a:avLst/>
            <a:gdLst/>
            <a:ahLst/>
            <a:cxnLst/>
            <a:rect l="l" t="t" r="r" b="b"/>
            <a:pathLst>
              <a:path w="2194559" h="407034">
                <a:moveTo>
                  <a:pt x="2194559" y="0"/>
                </a:moveTo>
                <a:lnTo>
                  <a:pt x="298703" y="0"/>
                </a:lnTo>
                <a:lnTo>
                  <a:pt x="298703" y="8140"/>
                </a:lnTo>
                <a:lnTo>
                  <a:pt x="0" y="406907"/>
                </a:lnTo>
                <a:lnTo>
                  <a:pt x="2194559" y="406907"/>
                </a:lnTo>
                <a:lnTo>
                  <a:pt x="2194559" y="0"/>
                </a:lnTo>
                <a:close/>
              </a:path>
            </a:pathLst>
          </a:custGeom>
          <a:solidFill>
            <a:srgbClr val="FFC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4914" y="1114297"/>
          <a:ext cx="9123045" cy="5609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5389245"/>
              </a:tblGrid>
              <a:tr h="293115">
                <a:tc>
                  <a:txBody>
                    <a:bodyPr/>
                    <a:lstStyle/>
                    <a:p>
                      <a:pPr marL="7893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2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ные</a:t>
                      </a:r>
                      <a:r>
                        <a:rPr sz="1400" b="1" spc="-1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обл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ас</a:t>
                      </a:r>
                      <a:r>
                        <a:rPr sz="1400" b="1" spc="-2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ти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еб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ре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2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spc="-1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400" b="1" spc="-6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че</a:t>
                      </a:r>
                      <a:r>
                        <a:rPr sz="1400" b="1" spc="-2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ные</a:t>
                      </a:r>
                      <a:r>
                        <a:rPr sz="1400" b="1" spc="-7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мо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b="1" spc="-5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и)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66928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Ру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ий</a:t>
                      </a:r>
                      <a:r>
                        <a:rPr sz="1400" spc="-9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зык</a:t>
                      </a:r>
                      <a:r>
                        <a:rPr sz="1400" spc="-9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рное</a:t>
                      </a:r>
                      <a:r>
                        <a:rPr sz="1400" spc="-6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4028440" algn="just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Ру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ий</a:t>
                      </a:r>
                      <a:r>
                        <a:rPr sz="1400" spc="-9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зык </a:t>
                      </a:r>
                      <a:r>
                        <a:rPr sz="1400" spc="-5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Литературное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чтение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740663">
                <a:tc>
                  <a:txBody>
                    <a:bodyPr/>
                    <a:lstStyle/>
                    <a:p>
                      <a:pPr marL="107950" marR="3511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Родной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литературное чтение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родном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языке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598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Родной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(или)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государственный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республики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Российской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Литературное</a:t>
                      </a:r>
                      <a:r>
                        <a:rPr sz="1400" spc="-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чтение</a:t>
                      </a:r>
                      <a:r>
                        <a:rPr sz="1400" spc="-2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на родном</a:t>
                      </a:r>
                      <a:r>
                        <a:rPr sz="1400" spc="-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29311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ран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8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зы</a:t>
                      </a:r>
                      <a:r>
                        <a:rPr sz="1400" spc="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Иностранный</a:t>
                      </a:r>
                      <a:r>
                        <a:rPr sz="1400" spc="-5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язык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ка</a:t>
                      </a:r>
                      <a:r>
                        <a:rPr sz="1400" spc="-1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ин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ф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ка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Математика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479933">
                <a:tc>
                  <a:txBody>
                    <a:bodyPr/>
                    <a:lstStyle/>
                    <a:p>
                      <a:pPr marL="107950" marR="62103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Общест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ие</a:t>
                      </a:r>
                      <a:r>
                        <a:rPr sz="1400" spc="-1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ст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 </a:t>
                      </a:r>
                      <a:r>
                        <a:rPr sz="1400" spc="-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уж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аю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щи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ир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Окружающий</a:t>
                      </a:r>
                      <a:r>
                        <a:rPr sz="1400" spc="-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мир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107950" marR="1860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но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вы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л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ы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sz="1400" spc="-1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ту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6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7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све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тс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й 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этики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Основы</a:t>
                      </a:r>
                      <a:r>
                        <a:rPr sz="1400" spc="-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религиозных</a:t>
                      </a:r>
                      <a:r>
                        <a:rPr sz="1400" spc="-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</a:t>
                      </a:r>
                      <a:r>
                        <a:rPr sz="1400" spc="-3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светской</a:t>
                      </a:r>
                      <a:r>
                        <a:rPr sz="1400" spc="-3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этики: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indent="-17589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400" spc="-2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модуль</a:t>
                      </a:r>
                      <a:r>
                        <a:rPr sz="1400" spc="-3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«Основы</a:t>
                      </a:r>
                      <a:r>
                        <a:rPr sz="1400" spc="-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православной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культуры»;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indent="-17589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модуль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«Основы</a:t>
                      </a:r>
                      <a:r>
                        <a:rPr sz="1400" spc="-3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иудейской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культуры»;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indent="-17589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модуль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«Основы</a:t>
                      </a:r>
                      <a:r>
                        <a:rPr sz="1400" spc="-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буддистской</a:t>
                      </a:r>
                      <a:r>
                        <a:rPr sz="1400" spc="-2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культуры»;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indent="-175895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учебный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модуль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«Основы</a:t>
                      </a:r>
                      <a:r>
                        <a:rPr sz="1400" spc="-4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исламской</a:t>
                      </a:r>
                      <a:r>
                        <a:rPr sz="1400" spc="-2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культуры»;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marR="347345" indent="-175260">
                        <a:lnSpc>
                          <a:spcPct val="1000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учебный модуль «Основы религиозных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культур 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народов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России»;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282575" indent="-175895">
                        <a:lnSpc>
                          <a:spcPts val="1600"/>
                        </a:lnSpc>
                        <a:buClr>
                          <a:srgbClr val="000000"/>
                        </a:buClr>
                        <a:buSzPct val="71428"/>
                        <a:buFont typeface="Symbol"/>
                        <a:buChar char=""/>
                        <a:tabLst>
                          <a:tab pos="283210" algn="l"/>
                        </a:tabLst>
                      </a:pPr>
                      <a:r>
                        <a:rPr sz="1400" b="1" spc="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4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ебн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4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400" b="1" spc="-4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оду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4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400" b="1" spc="-4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400" b="1" spc="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овы</a:t>
                      </a:r>
                      <a:r>
                        <a:rPr sz="1400" b="1" spc="-4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ск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400" b="1" spc="-2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4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2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»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516877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15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Искусство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8585" marR="2882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Изобразительное искусство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Музыка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  <a:tr h="29316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4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Технология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15"/>
                        </a:spcBef>
                        <a:tabLst>
                          <a:tab pos="5120005" algn="l"/>
                        </a:tabLst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Технология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800" b="1" spc="-179" baseline="-37037" dirty="0">
                          <a:solidFill>
                            <a:srgbClr val="F3F3F3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800" baseline="-37037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  <a:tr h="29315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Фи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иче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1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ту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DC8D1"/>
                      </a:solidFill>
                      <a:prstDash val="solid"/>
                    </a:lnL>
                    <a:lnR w="12700">
                      <a:solidFill>
                        <a:srgbClr val="5DC8D1"/>
                      </a:solidFill>
                      <a:prstDash val="solid"/>
                    </a:lnR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Фи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иче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я</a:t>
                      </a:r>
                      <a:r>
                        <a:rPr sz="1400" spc="-1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кул</a:t>
                      </a:r>
                      <a:r>
                        <a:rPr sz="1400" spc="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4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ту</a:t>
                      </a:r>
                      <a:r>
                        <a:rPr sz="1400" spc="-1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5DC8D1"/>
                      </a:solidFill>
                      <a:prstDash val="solid"/>
                    </a:lnL>
                    <a:lnT w="12700">
                      <a:solidFill>
                        <a:srgbClr val="5DC8D1"/>
                      </a:solidFill>
                      <a:prstDash val="solid"/>
                    </a:lnT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755009" y="5626861"/>
            <a:ext cx="5389245" cy="516890"/>
          </a:xfrm>
          <a:custGeom>
            <a:avLst/>
            <a:gdLst/>
            <a:ahLst/>
            <a:cxnLst/>
            <a:rect l="l" t="t" r="r" b="b"/>
            <a:pathLst>
              <a:path w="5389245" h="516889">
                <a:moveTo>
                  <a:pt x="0" y="516877"/>
                </a:moveTo>
                <a:lnTo>
                  <a:pt x="5388991" y="516877"/>
                </a:lnTo>
                <a:lnTo>
                  <a:pt x="5388991" y="0"/>
                </a:lnTo>
                <a:lnTo>
                  <a:pt x="0" y="0"/>
                </a:lnTo>
                <a:lnTo>
                  <a:pt x="0" y="516877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14345" y="0"/>
            <a:ext cx="6069965" cy="1136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Обновленные ФГОС</a:t>
            </a:r>
            <a:r>
              <a:rPr sz="18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регламентируют</a:t>
            </a:r>
            <a:r>
              <a:rPr sz="1800" b="1" spc="1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перечень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обязательных</a:t>
            </a:r>
            <a:r>
              <a:rPr sz="1800" b="1" spc="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предметных</a:t>
            </a:r>
            <a:r>
              <a:rPr sz="1800" b="1" spc="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областей,</a:t>
            </a:r>
            <a:r>
              <a:rPr sz="1800" b="1" dirty="0">
                <a:solidFill>
                  <a:srgbClr val="003BB4"/>
                </a:solidFill>
                <a:latin typeface="Times New Roman"/>
                <a:cs typeface="Times New Roman"/>
              </a:rPr>
              <a:t> учебных</a:t>
            </a:r>
            <a:r>
              <a:rPr sz="18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предметов</a:t>
            </a:r>
            <a:r>
              <a:rPr sz="1800" b="1" spc="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3BB4"/>
                </a:solidFill>
                <a:latin typeface="Times New Roman"/>
                <a:cs typeface="Times New Roman"/>
              </a:rPr>
              <a:t>и </a:t>
            </a:r>
            <a:r>
              <a:rPr sz="1800" b="1" spc="-434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3BB4"/>
                </a:solidFill>
                <a:latin typeface="Times New Roman"/>
                <a:cs typeface="Times New Roman"/>
              </a:rPr>
              <a:t>учебных</a:t>
            </a:r>
            <a:r>
              <a:rPr sz="18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модулей</a:t>
            </a:r>
            <a:endParaRPr sz="1800">
              <a:latin typeface="Times New Roman"/>
              <a:cs typeface="Times New Roman"/>
            </a:endParaRPr>
          </a:p>
          <a:p>
            <a:pPr marL="368300" algn="ctr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Учебный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план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НОО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91" y="169545"/>
            <a:ext cx="73533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C00000"/>
                </a:solidFill>
                <a:latin typeface="Arial"/>
                <a:cs typeface="Arial"/>
              </a:rPr>
              <a:t>«Н</a:t>
            </a:r>
            <a:r>
              <a:rPr sz="5400" dirty="0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sz="5400" spc="-7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C00000"/>
                </a:solidFill>
                <a:latin typeface="Arial"/>
                <a:cs typeface="Arial"/>
              </a:rPr>
              <a:t>дай</a:t>
            </a:r>
            <a:r>
              <a:rPr sz="5400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C00000"/>
                </a:solidFill>
                <a:latin typeface="Arial"/>
                <a:cs typeface="Arial"/>
              </a:rPr>
              <a:t>вам</a:t>
            </a:r>
            <a:r>
              <a:rPr sz="5400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C00000"/>
                </a:solidFill>
                <a:latin typeface="Arial"/>
                <a:cs typeface="Arial"/>
              </a:rPr>
              <a:t>Бог</a:t>
            </a:r>
            <a:r>
              <a:rPr sz="540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C00000"/>
                </a:solidFill>
                <a:latin typeface="Arial"/>
                <a:cs typeface="Arial"/>
              </a:rPr>
              <a:t>жить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391" y="992581"/>
            <a:ext cx="7188200" cy="4593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830">
              <a:lnSpc>
                <a:spcPts val="6380"/>
              </a:lnSpc>
              <a:spcBef>
                <a:spcPts val="100"/>
              </a:spcBef>
              <a:tabLst>
                <a:tab pos="4084320" algn="l"/>
              </a:tabLst>
            </a:pPr>
            <a:r>
              <a:rPr sz="5400" b="1" dirty="0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sz="5400" b="1" spc="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5400" b="1" spc="-70" dirty="0">
                <a:solidFill>
                  <a:srgbClr val="C00000"/>
                </a:solidFill>
                <a:latin typeface="Arial"/>
                <a:cs typeface="Arial"/>
              </a:rPr>
              <a:t>э</a:t>
            </a:r>
            <a:r>
              <a:rPr sz="5400" b="1" spc="-75" dirty="0">
                <a:solidFill>
                  <a:srgbClr val="C00000"/>
                </a:solidFill>
                <a:latin typeface="Arial"/>
                <a:cs typeface="Arial"/>
              </a:rPr>
              <a:t>п</a:t>
            </a:r>
            <a:r>
              <a:rPr sz="5400" b="1" spc="-70" dirty="0">
                <a:solidFill>
                  <a:srgbClr val="C00000"/>
                </a:solidFill>
                <a:latin typeface="Arial"/>
                <a:cs typeface="Arial"/>
              </a:rPr>
              <a:t>о</a:t>
            </a:r>
            <a:r>
              <a:rPr sz="5400" b="1" spc="-80" dirty="0">
                <a:solidFill>
                  <a:srgbClr val="C00000"/>
                </a:solidFill>
                <a:latin typeface="Arial"/>
                <a:cs typeface="Arial"/>
              </a:rPr>
              <a:t>х</a:t>
            </a:r>
            <a:r>
              <a:rPr sz="5400" b="1" dirty="0">
                <a:solidFill>
                  <a:srgbClr val="C00000"/>
                </a:solidFill>
                <a:latin typeface="Arial"/>
                <a:cs typeface="Arial"/>
              </a:rPr>
              <a:t>у	перемен,</a:t>
            </a:r>
            <a:endParaRPr sz="5400">
              <a:latin typeface="Arial"/>
              <a:cs typeface="Arial"/>
            </a:endParaRPr>
          </a:p>
          <a:p>
            <a:pPr marL="21590" marR="2835910" indent="-9525">
              <a:lnSpc>
                <a:spcPts val="4200"/>
              </a:lnSpc>
              <a:spcBef>
                <a:spcPts val="40"/>
              </a:spcBef>
            </a:pPr>
            <a:r>
              <a:rPr sz="3500" b="1" spc="15" dirty="0">
                <a:solidFill>
                  <a:srgbClr val="001F5F"/>
                </a:solidFill>
                <a:latin typeface="Times New Roman"/>
                <a:cs typeface="Times New Roman"/>
              </a:rPr>
              <a:t>…если</a:t>
            </a:r>
            <a:r>
              <a:rPr sz="35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вы</a:t>
            </a:r>
            <a:r>
              <a:rPr sz="35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35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сможете </a:t>
            </a:r>
            <a:r>
              <a:rPr sz="3500" b="1" spc="-8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воспользоваться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ts val="4060"/>
              </a:lnSpc>
            </a:pPr>
            <a:r>
              <a:rPr sz="35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ПРЕИМУЩЕСТВАМИ</a:t>
            </a:r>
            <a:endParaRPr sz="350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5"/>
              </a:spcBef>
            </a:pPr>
            <a:r>
              <a:rPr sz="35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этих</a:t>
            </a:r>
            <a:r>
              <a:rPr sz="3500" b="1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5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перемен»</a:t>
            </a:r>
            <a:endParaRPr sz="3500">
              <a:latin typeface="Times New Roman"/>
              <a:cs typeface="Times New Roman"/>
            </a:endParaRPr>
          </a:p>
          <a:p>
            <a:pPr marL="553720">
              <a:lnSpc>
                <a:spcPts val="3329"/>
              </a:lnSpc>
              <a:spcBef>
                <a:spcPts val="2920"/>
              </a:spcBef>
            </a:pP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Китайская</a:t>
            </a:r>
            <a:endParaRPr sz="2800">
              <a:latin typeface="Times New Roman"/>
              <a:cs typeface="Times New Roman"/>
            </a:endParaRPr>
          </a:p>
          <a:p>
            <a:pPr marL="2153920">
              <a:lnSpc>
                <a:spcPts val="3300"/>
              </a:lnSpc>
            </a:pP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народная</a:t>
            </a:r>
            <a:endParaRPr sz="2800">
              <a:latin typeface="Times New Roman"/>
              <a:cs typeface="Times New Roman"/>
            </a:endParaRPr>
          </a:p>
          <a:p>
            <a:pPr marL="3399154">
              <a:lnSpc>
                <a:spcPts val="3329"/>
              </a:lnSpc>
            </a:pPr>
            <a:r>
              <a:rPr sz="2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мудрость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373" y="1857400"/>
            <a:ext cx="3214751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946392" y="6597395"/>
            <a:ext cx="394970" cy="175260"/>
          </a:xfrm>
          <a:custGeom>
            <a:avLst/>
            <a:gdLst/>
            <a:ahLst/>
            <a:cxnLst/>
            <a:rect l="l" t="t" r="r" b="b"/>
            <a:pathLst>
              <a:path w="394970" h="175259">
                <a:moveTo>
                  <a:pt x="394715" y="0"/>
                </a:moveTo>
                <a:lnTo>
                  <a:pt x="0" y="0"/>
                </a:lnTo>
                <a:lnTo>
                  <a:pt x="266700" y="175257"/>
                </a:lnTo>
                <a:lnTo>
                  <a:pt x="394715" y="0"/>
                </a:lnTo>
                <a:close/>
              </a:path>
            </a:pathLst>
          </a:custGeom>
          <a:solidFill>
            <a:srgbClr val="D26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6949440" y="5963408"/>
            <a:ext cx="2194560" cy="894715"/>
            <a:chOff x="6949440" y="5963408"/>
            <a:chExt cx="2194560" cy="894715"/>
          </a:xfrm>
        </p:grpSpPr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70560" y="0"/>
                  </a:lnTo>
                  <a:lnTo>
                    <a:pt x="669036" y="0"/>
                  </a:lnTo>
                  <a:lnTo>
                    <a:pt x="669036" y="2044"/>
                  </a:lnTo>
                  <a:lnTo>
                    <a:pt x="0" y="894588"/>
                  </a:lnTo>
                  <a:lnTo>
                    <a:pt x="669036" y="894588"/>
                  </a:lnTo>
                  <a:lnTo>
                    <a:pt x="670560" y="894588"/>
                  </a:lnTo>
                  <a:lnTo>
                    <a:pt x="2037588" y="894588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60" y="0"/>
                  </a:moveTo>
                  <a:lnTo>
                    <a:pt x="304800" y="0"/>
                  </a:lnTo>
                  <a:lnTo>
                    <a:pt x="298704" y="0"/>
                  </a:lnTo>
                  <a:lnTo>
                    <a:pt x="298704" y="8140"/>
                  </a:lnTo>
                  <a:lnTo>
                    <a:pt x="0" y="406908"/>
                  </a:lnTo>
                  <a:lnTo>
                    <a:pt x="298704" y="406908"/>
                  </a:lnTo>
                  <a:lnTo>
                    <a:pt x="304800" y="406908"/>
                  </a:lnTo>
                  <a:lnTo>
                    <a:pt x="2194560" y="406908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6200" y="685799"/>
            <a:ext cx="9067800" cy="232410"/>
          </a:xfrm>
          <a:custGeom>
            <a:avLst/>
            <a:gdLst/>
            <a:ahLst/>
            <a:cxnLst/>
            <a:rect l="l" t="t" r="r" b="b"/>
            <a:pathLst>
              <a:path w="9067800" h="232409">
                <a:moveTo>
                  <a:pt x="9067800" y="0"/>
                </a:moveTo>
                <a:lnTo>
                  <a:pt x="2766441" y="0"/>
                </a:lnTo>
                <a:lnTo>
                  <a:pt x="0" y="0"/>
                </a:lnTo>
                <a:lnTo>
                  <a:pt x="0" y="232410"/>
                </a:lnTo>
                <a:lnTo>
                  <a:pt x="2766441" y="232410"/>
                </a:lnTo>
                <a:lnTo>
                  <a:pt x="9067800" y="232410"/>
                </a:lnTo>
                <a:lnTo>
                  <a:pt x="9067800" y="0"/>
                </a:lnTo>
                <a:close/>
              </a:path>
            </a:pathLst>
          </a:custGeom>
          <a:solidFill>
            <a:srgbClr val="DE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1388871"/>
            <a:ext cx="9067800" cy="627380"/>
          </a:xfrm>
          <a:custGeom>
            <a:avLst/>
            <a:gdLst/>
            <a:ahLst/>
            <a:cxnLst/>
            <a:rect l="l" t="t" r="r" b="b"/>
            <a:pathLst>
              <a:path w="9067800" h="627380">
                <a:moveTo>
                  <a:pt x="9067800" y="0"/>
                </a:moveTo>
                <a:lnTo>
                  <a:pt x="2766441" y="0"/>
                </a:lnTo>
                <a:lnTo>
                  <a:pt x="0" y="0"/>
                </a:lnTo>
                <a:lnTo>
                  <a:pt x="0" y="627380"/>
                </a:lnTo>
                <a:lnTo>
                  <a:pt x="2766441" y="627380"/>
                </a:lnTo>
                <a:lnTo>
                  <a:pt x="9067800" y="627380"/>
                </a:lnTo>
                <a:lnTo>
                  <a:pt x="9067800" y="0"/>
                </a:lnTo>
                <a:close/>
              </a:path>
            </a:pathLst>
          </a:custGeom>
          <a:solidFill>
            <a:srgbClr val="DE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" y="2486913"/>
            <a:ext cx="9067800" cy="674370"/>
          </a:xfrm>
          <a:custGeom>
            <a:avLst/>
            <a:gdLst/>
            <a:ahLst/>
            <a:cxnLst/>
            <a:rect l="l" t="t" r="r" b="b"/>
            <a:pathLst>
              <a:path w="9067800" h="674369">
                <a:moveTo>
                  <a:pt x="9067800" y="0"/>
                </a:moveTo>
                <a:lnTo>
                  <a:pt x="2766441" y="0"/>
                </a:lnTo>
                <a:lnTo>
                  <a:pt x="0" y="0"/>
                </a:lnTo>
                <a:lnTo>
                  <a:pt x="0" y="673989"/>
                </a:lnTo>
                <a:lnTo>
                  <a:pt x="2766441" y="673989"/>
                </a:lnTo>
                <a:lnTo>
                  <a:pt x="9067800" y="673989"/>
                </a:lnTo>
                <a:lnTo>
                  <a:pt x="9067800" y="0"/>
                </a:lnTo>
                <a:close/>
              </a:path>
            </a:pathLst>
          </a:custGeom>
          <a:solidFill>
            <a:srgbClr val="DE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" y="4037964"/>
            <a:ext cx="9067800" cy="674370"/>
          </a:xfrm>
          <a:custGeom>
            <a:avLst/>
            <a:gdLst/>
            <a:ahLst/>
            <a:cxnLst/>
            <a:rect l="l" t="t" r="r" b="b"/>
            <a:pathLst>
              <a:path w="9067800" h="674370">
                <a:moveTo>
                  <a:pt x="9067800" y="0"/>
                </a:moveTo>
                <a:lnTo>
                  <a:pt x="2766441" y="0"/>
                </a:lnTo>
                <a:lnTo>
                  <a:pt x="0" y="0"/>
                </a:lnTo>
                <a:lnTo>
                  <a:pt x="0" y="673862"/>
                </a:lnTo>
                <a:lnTo>
                  <a:pt x="2766441" y="673862"/>
                </a:lnTo>
                <a:lnTo>
                  <a:pt x="9067800" y="673862"/>
                </a:lnTo>
                <a:lnTo>
                  <a:pt x="9067800" y="0"/>
                </a:lnTo>
                <a:close/>
              </a:path>
            </a:pathLst>
          </a:custGeom>
          <a:solidFill>
            <a:srgbClr val="DE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6201" y="5551170"/>
            <a:ext cx="9067800" cy="1306830"/>
            <a:chOff x="76201" y="5551170"/>
            <a:chExt cx="9067800" cy="1306830"/>
          </a:xfrm>
        </p:grpSpPr>
        <p:sp>
          <p:nvSpPr>
            <p:cNvPr id="16" name="object 16"/>
            <p:cNvSpPr/>
            <p:nvPr/>
          </p:nvSpPr>
          <p:spPr>
            <a:xfrm>
              <a:off x="76200" y="5551170"/>
              <a:ext cx="9067800" cy="471170"/>
            </a:xfrm>
            <a:custGeom>
              <a:avLst/>
              <a:gdLst/>
              <a:ahLst/>
              <a:cxnLst/>
              <a:rect l="l" t="t" r="r" b="b"/>
              <a:pathLst>
                <a:path w="9067800" h="471170">
                  <a:moveTo>
                    <a:pt x="9067800" y="0"/>
                  </a:moveTo>
                  <a:lnTo>
                    <a:pt x="2766441" y="0"/>
                  </a:lnTo>
                  <a:lnTo>
                    <a:pt x="0" y="0"/>
                  </a:lnTo>
                  <a:lnTo>
                    <a:pt x="0" y="470712"/>
                  </a:lnTo>
                  <a:lnTo>
                    <a:pt x="2766441" y="470712"/>
                  </a:lnTo>
                  <a:lnTo>
                    <a:pt x="9067800" y="470712"/>
                  </a:lnTo>
                  <a:lnTo>
                    <a:pt x="9067800" y="0"/>
                  </a:lnTo>
                  <a:close/>
                </a:path>
              </a:pathLst>
            </a:custGeom>
            <a:solidFill>
              <a:srgbClr val="DE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640" y="6021882"/>
              <a:ext cx="6301740" cy="267970"/>
            </a:xfrm>
            <a:custGeom>
              <a:avLst/>
              <a:gdLst/>
              <a:ahLst/>
              <a:cxnLst/>
              <a:rect l="l" t="t" r="r" b="b"/>
              <a:pathLst>
                <a:path w="6301740" h="267970">
                  <a:moveTo>
                    <a:pt x="6301358" y="0"/>
                  </a:moveTo>
                  <a:lnTo>
                    <a:pt x="0" y="0"/>
                  </a:lnTo>
                  <a:lnTo>
                    <a:pt x="0" y="267512"/>
                  </a:lnTo>
                  <a:lnTo>
                    <a:pt x="6301358" y="267512"/>
                  </a:lnTo>
                  <a:lnTo>
                    <a:pt x="6301358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200" y="6289395"/>
              <a:ext cx="9067800" cy="568960"/>
            </a:xfrm>
            <a:custGeom>
              <a:avLst/>
              <a:gdLst/>
              <a:ahLst/>
              <a:cxnLst/>
              <a:rect l="l" t="t" r="r" b="b"/>
              <a:pathLst>
                <a:path w="9067800" h="568959">
                  <a:moveTo>
                    <a:pt x="9067787" y="0"/>
                  </a:moveTo>
                  <a:lnTo>
                    <a:pt x="2766441" y="0"/>
                  </a:lnTo>
                  <a:lnTo>
                    <a:pt x="0" y="0"/>
                  </a:lnTo>
                  <a:lnTo>
                    <a:pt x="0" y="568604"/>
                  </a:lnTo>
                  <a:lnTo>
                    <a:pt x="2766441" y="568604"/>
                  </a:lnTo>
                  <a:lnTo>
                    <a:pt x="9067787" y="568604"/>
                  </a:lnTo>
                  <a:lnTo>
                    <a:pt x="9067787" y="0"/>
                  </a:lnTo>
                  <a:close/>
                </a:path>
              </a:pathLst>
            </a:custGeom>
            <a:solidFill>
              <a:srgbClr val="DE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842641" y="91186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2641" y="2009901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42641" y="3154552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897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2641" y="4705477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043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2641" y="601553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21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51" y="911860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851" y="1382522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9851" y="2009901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851" y="2480564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851" y="3154552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851" y="4031615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851" y="4705477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851" y="5544820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699"/>
                </a:moveTo>
                <a:lnTo>
                  <a:pt x="9074148" y="12699"/>
                </a:lnTo>
                <a:lnTo>
                  <a:pt x="907414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51" y="6015532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700"/>
                </a:moveTo>
                <a:lnTo>
                  <a:pt x="9074148" y="12700"/>
                </a:lnTo>
                <a:lnTo>
                  <a:pt x="90741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51" y="6283045"/>
            <a:ext cx="9074150" cy="12700"/>
          </a:xfrm>
          <a:custGeom>
            <a:avLst/>
            <a:gdLst/>
            <a:ahLst/>
            <a:cxnLst/>
            <a:rect l="l" t="t" r="r" b="b"/>
            <a:pathLst>
              <a:path w="9074150" h="12700">
                <a:moveTo>
                  <a:pt x="0" y="12699"/>
                </a:moveTo>
                <a:lnTo>
                  <a:pt x="9074148" y="12699"/>
                </a:lnTo>
                <a:lnTo>
                  <a:pt x="907414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201" y="91186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201" y="2009901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201" y="3154552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897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201" y="4705477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043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01" y="601553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21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44000" y="91186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44000" y="2009901"/>
            <a:ext cx="0" cy="483870"/>
          </a:xfrm>
          <a:custGeom>
            <a:avLst/>
            <a:gdLst/>
            <a:ahLst/>
            <a:cxnLst/>
            <a:rect l="l" t="t" r="r" b="b"/>
            <a:pathLst>
              <a:path h="483869">
                <a:moveTo>
                  <a:pt x="0" y="0"/>
                </a:moveTo>
                <a:lnTo>
                  <a:pt x="0" y="4833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144000" y="3154552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0"/>
                </a:moveTo>
                <a:lnTo>
                  <a:pt x="0" y="88976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144000" y="4705477"/>
            <a:ext cx="0" cy="852169"/>
          </a:xfrm>
          <a:custGeom>
            <a:avLst/>
            <a:gdLst/>
            <a:ahLst/>
            <a:cxnLst/>
            <a:rect l="l" t="t" r="r" b="b"/>
            <a:pathLst>
              <a:path h="852170">
                <a:moveTo>
                  <a:pt x="0" y="0"/>
                </a:moveTo>
                <a:lnTo>
                  <a:pt x="0" y="852043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44000" y="6015532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212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201" y="685800"/>
            <a:ext cx="9067800" cy="0"/>
          </a:xfrm>
          <a:custGeom>
            <a:avLst/>
            <a:gdLst/>
            <a:ahLst/>
            <a:cxnLst/>
            <a:rect l="l" t="t" r="r" b="b"/>
            <a:pathLst>
              <a:path w="9067800">
                <a:moveTo>
                  <a:pt x="0" y="0"/>
                </a:moveTo>
                <a:lnTo>
                  <a:pt x="9067798" y="0"/>
                </a:lnTo>
              </a:path>
            </a:pathLst>
          </a:custGeom>
          <a:ln w="12700">
            <a:solidFill>
              <a:srgbClr val="5DC8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7944" y="686181"/>
            <a:ext cx="190436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1C1F43"/>
                </a:solidFill>
                <a:latin typeface="Arial"/>
                <a:cs typeface="Arial"/>
              </a:rPr>
              <a:t>П</a:t>
            </a:r>
            <a:r>
              <a:rPr sz="1400" b="1" spc="-10" dirty="0">
                <a:solidFill>
                  <a:srgbClr val="1C1F43"/>
                </a:solidFill>
                <a:latin typeface="Arial"/>
                <a:cs typeface="Arial"/>
              </a:rPr>
              <a:t>р</a:t>
            </a:r>
            <a:r>
              <a:rPr sz="1400" b="1" spc="-5" dirty="0">
                <a:solidFill>
                  <a:srgbClr val="1C1F43"/>
                </a:solidFill>
                <a:latin typeface="Arial"/>
                <a:cs typeface="Arial"/>
              </a:rPr>
              <a:t>ед</a:t>
            </a:r>
            <a:r>
              <a:rPr sz="1400" b="1" dirty="0">
                <a:solidFill>
                  <a:srgbClr val="1C1F43"/>
                </a:solidFill>
                <a:latin typeface="Arial"/>
                <a:cs typeface="Arial"/>
              </a:rPr>
              <a:t>м</a:t>
            </a:r>
            <a:r>
              <a:rPr sz="1400" b="1" spc="-15" dirty="0">
                <a:solidFill>
                  <a:srgbClr val="1C1F43"/>
                </a:solidFill>
                <a:latin typeface="Arial"/>
                <a:cs typeface="Arial"/>
              </a:rPr>
              <a:t>е</a:t>
            </a:r>
            <a:r>
              <a:rPr sz="1400" b="1" spc="-20" dirty="0">
                <a:solidFill>
                  <a:srgbClr val="1C1F43"/>
                </a:solidFill>
                <a:latin typeface="Arial"/>
                <a:cs typeface="Arial"/>
              </a:rPr>
              <a:t>т</a:t>
            </a:r>
            <a:r>
              <a:rPr sz="1400" b="1" dirty="0">
                <a:solidFill>
                  <a:srgbClr val="1C1F43"/>
                </a:solidFill>
                <a:latin typeface="Arial"/>
                <a:cs typeface="Arial"/>
              </a:rPr>
              <a:t>ные</a:t>
            </a:r>
            <a:r>
              <a:rPr sz="1400" b="1" spc="-114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F43"/>
                </a:solidFill>
                <a:latin typeface="Arial"/>
                <a:cs typeface="Arial"/>
              </a:rPr>
              <a:t>о</a:t>
            </a:r>
            <a:r>
              <a:rPr sz="1400" b="1" dirty="0">
                <a:solidFill>
                  <a:srgbClr val="1C1F43"/>
                </a:solidFill>
                <a:latin typeface="Arial"/>
                <a:cs typeface="Arial"/>
              </a:rPr>
              <a:t>б</a:t>
            </a:r>
            <a:r>
              <a:rPr sz="1400" b="1" spc="-10" dirty="0">
                <a:solidFill>
                  <a:srgbClr val="1C1F43"/>
                </a:solidFill>
                <a:latin typeface="Arial"/>
                <a:cs typeface="Arial"/>
              </a:rPr>
              <a:t>л</a:t>
            </a:r>
            <a:r>
              <a:rPr sz="1400" b="1" spc="-15" dirty="0">
                <a:solidFill>
                  <a:srgbClr val="1C1F43"/>
                </a:solidFill>
                <a:latin typeface="Arial"/>
                <a:cs typeface="Arial"/>
              </a:rPr>
              <a:t>а</a:t>
            </a:r>
            <a:r>
              <a:rPr sz="1400" b="1" spc="-5" dirty="0">
                <a:solidFill>
                  <a:srgbClr val="1C1F43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1C1F43"/>
                </a:solidFill>
                <a:latin typeface="Arial"/>
                <a:cs typeface="Arial"/>
              </a:rPr>
              <a:t>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92804" y="686181"/>
            <a:ext cx="52019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1C1F43"/>
                </a:solidFill>
                <a:latin typeface="Arial"/>
                <a:cs typeface="Arial"/>
              </a:rPr>
              <a:t>Учебные</a:t>
            </a:r>
            <a:r>
              <a:rPr sz="1400" b="1" spc="-2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C1F43"/>
                </a:solidFill>
                <a:latin typeface="Arial"/>
                <a:cs typeface="Arial"/>
              </a:rPr>
              <a:t>предметы (учебные</a:t>
            </a:r>
            <a:r>
              <a:rPr sz="1400" b="1" spc="1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1C1F43"/>
                </a:solidFill>
                <a:latin typeface="Arial"/>
                <a:cs typeface="Arial"/>
              </a:rPr>
              <a:t>курсы</a:t>
            </a:r>
            <a:r>
              <a:rPr sz="1400" b="1" spc="1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C1F43"/>
                </a:solidFill>
                <a:latin typeface="Arial"/>
                <a:cs typeface="Arial"/>
              </a:rPr>
              <a:t>или</a:t>
            </a:r>
            <a:r>
              <a:rPr sz="1400" b="1" spc="-1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C1F43"/>
                </a:solidFill>
                <a:latin typeface="Arial"/>
                <a:cs typeface="Arial"/>
              </a:rPr>
              <a:t>учебные</a:t>
            </a:r>
            <a:r>
              <a:rPr sz="1400" b="1" spc="3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C1F43"/>
                </a:solidFill>
                <a:latin typeface="Arial"/>
                <a:cs typeface="Arial"/>
              </a:rPr>
              <a:t>модули)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27507" y="919099"/>
            <a:ext cx="23107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Русс</a:t>
            </a:r>
            <a:r>
              <a:rPr sz="14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ий</a:t>
            </a:r>
            <a:r>
              <a:rPr sz="1400" spc="-8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з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ык</a:t>
            </a:r>
            <a:r>
              <a:rPr sz="1400" spc="-9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л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т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ту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894457" y="921842"/>
            <a:ext cx="1243965" cy="44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Русский</a:t>
            </a:r>
            <a:r>
              <a:rPr sz="1400" spc="-5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Литература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7507" y="1389633"/>
            <a:ext cx="190500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Род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й</a:t>
            </a:r>
            <a:r>
              <a:rPr sz="1400" spc="-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я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з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ы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к</a:t>
            </a:r>
            <a:r>
              <a:rPr sz="1400" spc="-8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родн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я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литература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94457" y="1378965"/>
            <a:ext cx="5713730" cy="6464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Родной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(или)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государственный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республики Российской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Федерации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50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Родная</a:t>
            </a:r>
            <a:r>
              <a:rPr sz="1400" spc="-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литература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27507" y="2017268"/>
            <a:ext cx="1725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но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ран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ые</a:t>
            </a:r>
            <a:r>
              <a:rPr sz="1400" spc="-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я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з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ы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94457" y="2006600"/>
            <a:ext cx="2255520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Иностранный</a:t>
            </a:r>
            <a:r>
              <a:rPr sz="1400" spc="-5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Второй</a:t>
            </a:r>
            <a:r>
              <a:rPr sz="14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иностранный</a:t>
            </a:r>
            <a:r>
              <a:rPr sz="14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7507" y="2487879"/>
            <a:ext cx="24066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Ма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м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ка</a:t>
            </a:r>
            <a:r>
              <a:rPr sz="1400" spc="-1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нфо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р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мат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894457" y="2476957"/>
            <a:ext cx="4894580" cy="659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Математика: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71755" indent="-59690">
              <a:lnSpc>
                <a:spcPts val="1639"/>
              </a:lnSpc>
              <a:spcBef>
                <a:spcPts val="25"/>
              </a:spcBef>
              <a:buClr>
                <a:srgbClr val="000000"/>
              </a:buClr>
              <a:buSzPct val="64285"/>
              <a:buFont typeface="Symbol"/>
              <a:buChar char=""/>
              <a:tabLst>
                <a:tab pos="72390" algn="l"/>
              </a:tabLst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учебные</a:t>
            </a:r>
            <a:r>
              <a:rPr sz="14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курсы</a:t>
            </a:r>
            <a:r>
              <a:rPr sz="14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«Алгебра», «Геометрия»,</a:t>
            </a:r>
            <a:r>
              <a:rPr sz="1400" spc="-4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«Вероятность</a:t>
            </a:r>
            <a:r>
              <a:rPr sz="14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39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статистика»</a:t>
            </a:r>
            <a:r>
              <a:rPr sz="1400" spc="3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Информатика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7507" y="3162045"/>
            <a:ext cx="19767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Общественно-научные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предметы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94457" y="3151377"/>
            <a:ext cx="4928870" cy="863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История: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86055" indent="-173990">
              <a:lnSpc>
                <a:spcPts val="1645"/>
              </a:lnSpc>
              <a:buClr>
                <a:srgbClr val="000000"/>
              </a:buClr>
              <a:buSzPct val="71428"/>
              <a:buFont typeface="Symbol"/>
              <a:buChar char=""/>
              <a:tabLst>
                <a:tab pos="186690" algn="l"/>
              </a:tabLst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учебные</a:t>
            </a:r>
            <a:r>
              <a:rPr sz="14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курсы</a:t>
            </a:r>
            <a:r>
              <a:rPr sz="1400" spc="-4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«История</a:t>
            </a:r>
            <a:r>
              <a:rPr sz="14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России»,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«Всеобщая</a:t>
            </a:r>
            <a:r>
              <a:rPr sz="14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история»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  <a:spcBef>
                <a:spcPts val="10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Обществознание</a:t>
            </a:r>
            <a:r>
              <a:rPr sz="14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География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7507" y="4043298"/>
            <a:ext cx="3620135" cy="647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2100" spc="-15" baseline="1984" dirty="0">
                <a:solidFill>
                  <a:srgbClr val="1C1F43"/>
                </a:solidFill>
                <a:latin typeface="Microsoft Sans Serif"/>
                <a:cs typeface="Microsoft Sans Serif"/>
              </a:rPr>
              <a:t>Естественно-научные</a:t>
            </a:r>
            <a:r>
              <a:rPr sz="2100" spc="-142" baseline="1984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100" spc="-7" baseline="1984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предметы</a:t>
            </a:r>
            <a:r>
              <a:rPr sz="2100" spc="509" baseline="1984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Физика  </a:t>
            </a:r>
            <a:endParaRPr sz="1400">
              <a:latin typeface="Microsoft Sans Serif"/>
              <a:cs typeface="Microsoft Sans Serif"/>
            </a:endParaRPr>
          </a:p>
          <a:p>
            <a:pPr marL="2779395" marR="5080">
              <a:lnSpc>
                <a:spcPts val="1600"/>
              </a:lnSpc>
              <a:spcBef>
                <a:spcPts val="8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Химия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Биология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7507" y="4718050"/>
            <a:ext cx="2082164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но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вы</a:t>
            </a:r>
            <a:r>
              <a:rPr sz="1400" spc="-7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духо</a:t>
            </a:r>
            <a:r>
              <a:rPr sz="14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н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-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ts val="1600"/>
              </a:lnSpc>
              <a:spcBef>
                <a:spcPts val="8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нравственной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культуры </a:t>
            </a:r>
            <a:r>
              <a:rPr sz="1400" spc="-36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народов</a:t>
            </a:r>
            <a:r>
              <a:rPr sz="1400" spc="-5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России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94457" y="4713477"/>
            <a:ext cx="5464175" cy="8483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185"/>
              </a:spcBef>
            </a:pP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Выбор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одного из учебных курсов (учебных модулей) из перечня,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предлагаемого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организацией, осуществляется по заявлению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обучающихся, родителей (законных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представителей)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несовершеннолетних</a:t>
            </a:r>
            <a:r>
              <a:rPr sz="14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обучающихся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7507" y="5553557"/>
            <a:ext cx="757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1C1F43"/>
                </a:solidFill>
                <a:latin typeface="Microsoft Sans Serif"/>
                <a:cs typeface="Microsoft Sans Serif"/>
              </a:rPr>
              <a:t>Искусство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894457" y="5557520"/>
            <a:ext cx="246189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Изобразительное искусство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Музыка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7507" y="6024473"/>
            <a:ext cx="85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94457" y="6024473"/>
            <a:ext cx="103314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Технология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7507" y="6281420"/>
            <a:ext cx="2635250" cy="6464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Фи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з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иче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с</a:t>
            </a:r>
            <a:r>
              <a:rPr sz="14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а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я</a:t>
            </a:r>
            <a:r>
              <a:rPr sz="1400" spc="-1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куль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ту</a:t>
            </a:r>
            <a:r>
              <a:rPr sz="14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р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</a:t>
            </a:r>
            <a:r>
              <a:rPr sz="1400" spc="-1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400" spc="-5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но</a:t>
            </a:r>
            <a:r>
              <a:rPr sz="14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ы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550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жизнедеятельности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94457" y="6281420"/>
            <a:ext cx="360807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Физическая</a:t>
            </a:r>
            <a:r>
              <a:rPr sz="14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культура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Основы</a:t>
            </a:r>
            <a:r>
              <a:rPr sz="14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безопасности</a:t>
            </a:r>
            <a:r>
              <a:rPr sz="14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жизнедеятельности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862441" y="6286906"/>
            <a:ext cx="167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3F3F3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4428235" y="23622"/>
            <a:ext cx="24993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Учебный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план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ООО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186"/>
            <a:ext cx="2272030" cy="3810"/>
          </a:xfrm>
          <a:custGeom>
            <a:avLst/>
            <a:gdLst/>
            <a:ahLst/>
            <a:cxnLst/>
            <a:rect l="l" t="t" r="r" b="b"/>
            <a:pathLst>
              <a:path w="2272030" h="3809">
                <a:moveTo>
                  <a:pt x="0" y="3619"/>
                </a:moveTo>
                <a:lnTo>
                  <a:pt x="2272030" y="3619"/>
                </a:lnTo>
                <a:lnTo>
                  <a:pt x="2272030" y="0"/>
                </a:lnTo>
                <a:lnTo>
                  <a:pt x="0" y="0"/>
                </a:lnTo>
                <a:lnTo>
                  <a:pt x="0" y="3619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2776" y="854583"/>
            <a:ext cx="9153525" cy="5289550"/>
            <a:chOff x="-2776" y="854583"/>
            <a:chExt cx="9153525" cy="5289550"/>
          </a:xfrm>
        </p:grpSpPr>
        <p:sp>
          <p:nvSpPr>
            <p:cNvPr id="4" name="object 4"/>
            <p:cNvSpPr/>
            <p:nvPr/>
          </p:nvSpPr>
          <p:spPr>
            <a:xfrm>
              <a:off x="0" y="1382395"/>
              <a:ext cx="8915400" cy="4761230"/>
            </a:xfrm>
            <a:custGeom>
              <a:avLst/>
              <a:gdLst/>
              <a:ahLst/>
              <a:cxnLst/>
              <a:rect l="l" t="t" r="r" b="b"/>
              <a:pathLst>
                <a:path w="8915400" h="4761230">
                  <a:moveTo>
                    <a:pt x="8915400" y="0"/>
                  </a:moveTo>
                  <a:lnTo>
                    <a:pt x="0" y="0"/>
                  </a:lnTo>
                  <a:lnTo>
                    <a:pt x="0" y="4761230"/>
                  </a:lnTo>
                  <a:lnTo>
                    <a:pt x="8915400" y="4761230"/>
                  </a:lnTo>
                  <a:lnTo>
                    <a:pt x="891540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8" y="1239519"/>
              <a:ext cx="85725" cy="4761230"/>
            </a:xfrm>
            <a:custGeom>
              <a:avLst/>
              <a:gdLst/>
              <a:ahLst/>
              <a:cxnLst/>
              <a:rect l="l" t="t" r="r" b="b"/>
              <a:pathLst>
                <a:path w="85725" h="4761230">
                  <a:moveTo>
                    <a:pt x="31953" y="4400474"/>
                  </a:moveTo>
                  <a:lnTo>
                    <a:pt x="0" y="4400474"/>
                  </a:lnTo>
                  <a:lnTo>
                    <a:pt x="0" y="4761230"/>
                  </a:lnTo>
                  <a:lnTo>
                    <a:pt x="31953" y="4761230"/>
                  </a:lnTo>
                  <a:lnTo>
                    <a:pt x="31953" y="4400474"/>
                  </a:lnTo>
                  <a:close/>
                </a:path>
                <a:path w="85725" h="4761230">
                  <a:moveTo>
                    <a:pt x="85725" y="607187"/>
                  </a:moveTo>
                  <a:lnTo>
                    <a:pt x="0" y="607187"/>
                  </a:lnTo>
                  <a:lnTo>
                    <a:pt x="0" y="3228848"/>
                  </a:lnTo>
                  <a:lnTo>
                    <a:pt x="85725" y="3228848"/>
                  </a:lnTo>
                  <a:lnTo>
                    <a:pt x="85725" y="607187"/>
                  </a:lnTo>
                  <a:close/>
                </a:path>
                <a:path w="85725" h="4761230">
                  <a:moveTo>
                    <a:pt x="857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85725" y="28575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3" y="882269"/>
              <a:ext cx="85725" cy="5118735"/>
            </a:xfrm>
            <a:custGeom>
              <a:avLst/>
              <a:gdLst/>
              <a:ahLst/>
              <a:cxnLst/>
              <a:rect l="l" t="t" r="r" b="b"/>
              <a:pathLst>
                <a:path w="85725" h="5118735">
                  <a:moveTo>
                    <a:pt x="85724" y="5118481"/>
                  </a:moveTo>
                  <a:lnTo>
                    <a:pt x="85724" y="0"/>
                  </a:lnTo>
                  <a:lnTo>
                    <a:pt x="0" y="0"/>
                  </a:lnTo>
                  <a:lnTo>
                    <a:pt x="0" y="5118481"/>
                  </a:lnTo>
                </a:path>
              </a:pathLst>
            </a:custGeom>
            <a:ln w="12700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73" y="1234694"/>
              <a:ext cx="9140825" cy="9525"/>
            </a:xfrm>
            <a:custGeom>
              <a:avLst/>
              <a:gdLst/>
              <a:ahLst/>
              <a:cxnLst/>
              <a:rect l="l" t="t" r="r" b="b"/>
              <a:pathLst>
                <a:path w="9140825" h="9525">
                  <a:moveTo>
                    <a:pt x="9140444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140444" y="9525"/>
                  </a:lnTo>
                  <a:lnTo>
                    <a:pt x="9140444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73" y="860933"/>
              <a:ext cx="9140825" cy="379095"/>
            </a:xfrm>
            <a:custGeom>
              <a:avLst/>
              <a:gdLst/>
              <a:ahLst/>
              <a:cxnLst/>
              <a:rect l="l" t="t" r="r" b="b"/>
              <a:pathLst>
                <a:path w="9140825" h="379094">
                  <a:moveTo>
                    <a:pt x="9140426" y="0"/>
                  </a:moveTo>
                  <a:lnTo>
                    <a:pt x="0" y="0"/>
                  </a:lnTo>
                  <a:lnTo>
                    <a:pt x="0" y="378587"/>
                  </a:lnTo>
                </a:path>
              </a:pathLst>
            </a:custGeom>
            <a:ln w="12700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01139" y="1112646"/>
            <a:ext cx="515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Утверждены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названия</a:t>
            </a:r>
            <a:r>
              <a:rPr sz="2000" b="1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курсов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программах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529" y="1846745"/>
            <a:ext cx="7954009" cy="4929505"/>
            <a:chOff x="35529" y="1846745"/>
            <a:chExt cx="7954009" cy="4929505"/>
          </a:xfrm>
        </p:grpSpPr>
        <p:sp>
          <p:nvSpPr>
            <p:cNvPr id="11" name="object 11"/>
            <p:cNvSpPr/>
            <p:nvPr/>
          </p:nvSpPr>
          <p:spPr>
            <a:xfrm>
              <a:off x="1420875" y="1846745"/>
              <a:ext cx="154305" cy="383540"/>
            </a:xfrm>
            <a:custGeom>
              <a:avLst/>
              <a:gdLst/>
              <a:ahLst/>
              <a:cxnLst/>
              <a:rect l="l" t="t" r="r" b="b"/>
              <a:pathLst>
                <a:path w="154305" h="383539">
                  <a:moveTo>
                    <a:pt x="153822" y="0"/>
                  </a:moveTo>
                  <a:lnTo>
                    <a:pt x="0" y="0"/>
                  </a:lnTo>
                  <a:lnTo>
                    <a:pt x="0" y="382993"/>
                  </a:lnTo>
                  <a:lnTo>
                    <a:pt x="153822" y="382993"/>
                  </a:lnTo>
                  <a:lnTo>
                    <a:pt x="153822" y="0"/>
                  </a:lnTo>
                  <a:close/>
                </a:path>
              </a:pathLst>
            </a:custGeom>
            <a:solidFill>
              <a:srgbClr val="3B8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29" y="4704215"/>
              <a:ext cx="7947659" cy="2072005"/>
            </a:xfrm>
            <a:custGeom>
              <a:avLst/>
              <a:gdLst/>
              <a:ahLst/>
              <a:cxnLst/>
              <a:rect l="l" t="t" r="r" b="b"/>
              <a:pathLst>
                <a:path w="7947659" h="2072004">
                  <a:moveTo>
                    <a:pt x="7947406" y="0"/>
                  </a:moveTo>
                  <a:lnTo>
                    <a:pt x="0" y="0"/>
                  </a:lnTo>
                  <a:lnTo>
                    <a:pt x="0" y="2071877"/>
                  </a:lnTo>
                  <a:lnTo>
                    <a:pt x="7947406" y="2071877"/>
                  </a:lnTo>
                  <a:lnTo>
                    <a:pt x="7947406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20875" y="4662580"/>
              <a:ext cx="6562090" cy="2086610"/>
            </a:xfrm>
            <a:custGeom>
              <a:avLst/>
              <a:gdLst/>
              <a:ahLst/>
              <a:cxnLst/>
              <a:rect l="l" t="t" r="r" b="b"/>
              <a:pathLst>
                <a:path w="6562090" h="2086609">
                  <a:moveTo>
                    <a:pt x="0" y="2086356"/>
                  </a:moveTo>
                  <a:lnTo>
                    <a:pt x="6562090" y="2086356"/>
                  </a:lnTo>
                  <a:lnTo>
                    <a:pt x="6562090" y="0"/>
                  </a:lnTo>
                  <a:lnTo>
                    <a:pt x="0" y="0"/>
                  </a:lnTo>
                  <a:lnTo>
                    <a:pt x="0" y="2086356"/>
                  </a:lnTo>
                  <a:close/>
                </a:path>
              </a:pathLst>
            </a:custGeom>
            <a:ln w="12699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02766" y="4970779"/>
            <a:ext cx="6682105" cy="11690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1391920">
              <a:lnSpc>
                <a:spcPct val="101099"/>
              </a:lnSpc>
              <a:spcBef>
                <a:spcPts val="75"/>
              </a:spcBef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Потребуется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актуализировать</a:t>
            </a:r>
            <a:r>
              <a:rPr sz="1800" spc="2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учебные</a:t>
            </a:r>
            <a:r>
              <a:rPr sz="1800" b="1" spc="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планы</a:t>
            </a:r>
            <a:r>
              <a:rPr sz="1800" b="1" spc="1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 </a:t>
            </a:r>
            <a:r>
              <a:rPr sz="1800" b="1" spc="-4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программы</a:t>
            </a:r>
            <a:r>
              <a:rPr sz="18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учебных</a:t>
            </a:r>
            <a:r>
              <a:rPr sz="1800" b="1" spc="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предметов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указав</a:t>
            </a:r>
            <a:r>
              <a:rPr sz="1800" spc="7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правильное</a:t>
            </a:r>
            <a:r>
              <a:rPr sz="1800" b="1" spc="9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название</a:t>
            </a:r>
            <a:r>
              <a:rPr sz="1800" b="1" spc="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предметов</a:t>
            </a:r>
            <a:r>
              <a:rPr sz="1800" b="1" spc="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и</a:t>
            </a:r>
            <a:r>
              <a:rPr sz="18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Segoe UI"/>
                <a:cs typeface="Segoe UI"/>
              </a:rPr>
              <a:t>учебных</a:t>
            </a:r>
            <a:r>
              <a:rPr sz="1800" b="1" spc="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10" dirty="0">
                <a:solidFill>
                  <a:srgbClr val="001F5F"/>
                </a:solidFill>
                <a:latin typeface="Segoe UI"/>
                <a:cs typeface="Segoe UI"/>
              </a:rPr>
              <a:t>курсов</a:t>
            </a:r>
            <a:endParaRPr sz="1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в</a:t>
            </a:r>
            <a:r>
              <a:rPr sz="1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соответствии</a:t>
            </a:r>
            <a:r>
              <a:rPr sz="1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с</a:t>
            </a:r>
            <a:r>
              <a:rPr sz="18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dirty="0">
                <a:solidFill>
                  <a:srgbClr val="001F5F"/>
                </a:solidFill>
                <a:latin typeface="Segoe UI"/>
                <a:cs typeface="Segoe UI"/>
              </a:rPr>
              <a:t>обновленными</a:t>
            </a:r>
            <a:r>
              <a:rPr sz="1800" spc="17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5" dirty="0">
                <a:solidFill>
                  <a:srgbClr val="001F5F"/>
                </a:solidFill>
                <a:latin typeface="Segoe UI"/>
                <a:cs typeface="Segoe UI"/>
              </a:rPr>
              <a:t>требованиями</a:t>
            </a:r>
            <a:r>
              <a:rPr sz="1800" spc="8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Segoe UI"/>
                <a:cs typeface="Segoe UI"/>
              </a:rPr>
              <a:t>ФГОС.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1461" y="2394585"/>
            <a:ext cx="91630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20" dirty="0">
                <a:solidFill>
                  <a:srgbClr val="3B85B9"/>
                </a:solidFill>
                <a:latin typeface="Segoe UI"/>
                <a:cs typeface="Segoe UI"/>
              </a:rPr>
              <a:t>М</a:t>
            </a:r>
            <a:r>
              <a:rPr sz="1150" b="1" spc="-10" dirty="0">
                <a:solidFill>
                  <a:srgbClr val="3B85B9"/>
                </a:solidFill>
                <a:latin typeface="Segoe UI"/>
                <a:cs typeface="Segoe UI"/>
              </a:rPr>
              <a:t>а</a:t>
            </a:r>
            <a:r>
              <a:rPr sz="1150" b="1" spc="40" dirty="0">
                <a:solidFill>
                  <a:srgbClr val="3B85B9"/>
                </a:solidFill>
                <a:latin typeface="Segoe UI"/>
                <a:cs typeface="Segoe UI"/>
              </a:rPr>
              <a:t>т</a:t>
            </a:r>
            <a:r>
              <a:rPr sz="1150" b="1" spc="-15" dirty="0">
                <a:solidFill>
                  <a:srgbClr val="3B85B9"/>
                </a:solidFill>
                <a:latin typeface="Segoe UI"/>
                <a:cs typeface="Segoe UI"/>
              </a:rPr>
              <a:t>ем</a:t>
            </a:r>
            <a:r>
              <a:rPr sz="1150" b="1" spc="-10" dirty="0">
                <a:solidFill>
                  <a:srgbClr val="3B85B9"/>
                </a:solidFill>
                <a:latin typeface="Segoe UI"/>
                <a:cs typeface="Segoe UI"/>
              </a:rPr>
              <a:t>а</a:t>
            </a:r>
            <a:r>
              <a:rPr sz="1150" b="1" spc="35" dirty="0">
                <a:solidFill>
                  <a:srgbClr val="3B85B9"/>
                </a:solidFill>
                <a:latin typeface="Segoe UI"/>
                <a:cs typeface="Segoe UI"/>
              </a:rPr>
              <a:t>т</a:t>
            </a:r>
            <a:r>
              <a:rPr sz="1150" b="1" spc="5" dirty="0">
                <a:solidFill>
                  <a:srgbClr val="3B85B9"/>
                </a:solidFill>
                <a:latin typeface="Segoe UI"/>
                <a:cs typeface="Segoe UI"/>
              </a:rPr>
              <a:t>и</a:t>
            </a:r>
            <a:r>
              <a:rPr sz="1150" b="1" spc="25" dirty="0">
                <a:solidFill>
                  <a:srgbClr val="3B85B9"/>
                </a:solidFill>
                <a:latin typeface="Segoe UI"/>
                <a:cs typeface="Segoe UI"/>
              </a:rPr>
              <a:t>к</a:t>
            </a:r>
            <a:r>
              <a:rPr sz="1150" b="1" spc="5" dirty="0">
                <a:solidFill>
                  <a:srgbClr val="3B85B9"/>
                </a:solidFill>
                <a:latin typeface="Segoe UI"/>
                <a:cs typeface="Segoe UI"/>
              </a:rPr>
              <a:t>а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8119" y="2232532"/>
            <a:ext cx="1579245" cy="571500"/>
          </a:xfrm>
          <a:custGeom>
            <a:avLst/>
            <a:gdLst/>
            <a:ahLst/>
            <a:cxnLst/>
            <a:rect l="l" t="t" r="r" b="b"/>
            <a:pathLst>
              <a:path w="1579245" h="571500">
                <a:moveTo>
                  <a:pt x="0" y="95250"/>
                </a:moveTo>
                <a:lnTo>
                  <a:pt x="7493" y="58038"/>
                </a:lnTo>
                <a:lnTo>
                  <a:pt x="27813" y="27812"/>
                </a:lnTo>
                <a:lnTo>
                  <a:pt x="58166" y="7365"/>
                </a:lnTo>
                <a:lnTo>
                  <a:pt x="95250" y="0"/>
                </a:lnTo>
                <a:lnTo>
                  <a:pt x="1483360" y="0"/>
                </a:lnTo>
                <a:lnTo>
                  <a:pt x="1520571" y="7365"/>
                </a:lnTo>
                <a:lnTo>
                  <a:pt x="1550797" y="27812"/>
                </a:lnTo>
                <a:lnTo>
                  <a:pt x="1571244" y="58038"/>
                </a:lnTo>
                <a:lnTo>
                  <a:pt x="1578737" y="95250"/>
                </a:lnTo>
                <a:lnTo>
                  <a:pt x="1578737" y="476122"/>
                </a:lnTo>
                <a:lnTo>
                  <a:pt x="1571244" y="513206"/>
                </a:lnTo>
                <a:lnTo>
                  <a:pt x="1550797" y="543559"/>
                </a:lnTo>
                <a:lnTo>
                  <a:pt x="1520571" y="564006"/>
                </a:lnTo>
                <a:lnTo>
                  <a:pt x="1483360" y="571500"/>
                </a:lnTo>
                <a:lnTo>
                  <a:pt x="95250" y="571500"/>
                </a:lnTo>
                <a:lnTo>
                  <a:pt x="58166" y="564006"/>
                </a:lnTo>
                <a:lnTo>
                  <a:pt x="27813" y="543559"/>
                </a:lnTo>
                <a:lnTo>
                  <a:pt x="7493" y="513206"/>
                </a:lnTo>
                <a:lnTo>
                  <a:pt x="0" y="476122"/>
                </a:lnTo>
                <a:lnTo>
                  <a:pt x="0" y="95250"/>
                </a:lnTo>
                <a:close/>
              </a:path>
            </a:pathLst>
          </a:custGeom>
          <a:ln w="12700">
            <a:solidFill>
              <a:srgbClr val="57575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25854" y="3017012"/>
            <a:ext cx="116649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15" dirty="0">
                <a:solidFill>
                  <a:srgbClr val="575757"/>
                </a:solidFill>
                <a:latin typeface="Segoe UI"/>
                <a:cs typeface="Segoe UI"/>
              </a:rPr>
              <a:t>Учебные</a:t>
            </a:r>
            <a:r>
              <a:rPr sz="1150" b="1" spc="-45" dirty="0">
                <a:solidFill>
                  <a:srgbClr val="575757"/>
                </a:solidFill>
                <a:latin typeface="Segoe UI"/>
                <a:cs typeface="Segoe UI"/>
              </a:rPr>
              <a:t> </a:t>
            </a:r>
            <a:r>
              <a:rPr sz="1150" b="1" spc="10" dirty="0">
                <a:solidFill>
                  <a:srgbClr val="575757"/>
                </a:solidFill>
                <a:latin typeface="Segoe UI"/>
                <a:cs typeface="Segoe UI"/>
              </a:rPr>
              <a:t>курсы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9356" y="2846832"/>
            <a:ext cx="3386454" cy="250190"/>
          </a:xfrm>
          <a:custGeom>
            <a:avLst/>
            <a:gdLst/>
            <a:ahLst/>
            <a:cxnLst/>
            <a:rect l="l" t="t" r="r" b="b"/>
            <a:pathLst>
              <a:path w="3386454" h="250189">
                <a:moveTo>
                  <a:pt x="0" y="250062"/>
                </a:moveTo>
                <a:lnTo>
                  <a:pt x="18719" y="195071"/>
                </a:lnTo>
                <a:lnTo>
                  <a:pt x="69011" y="152400"/>
                </a:lnTo>
                <a:lnTo>
                  <a:pt x="141998" y="128269"/>
                </a:lnTo>
                <a:lnTo>
                  <a:pt x="184251" y="124967"/>
                </a:lnTo>
                <a:lnTo>
                  <a:pt x="1508772" y="124967"/>
                </a:lnTo>
                <a:lnTo>
                  <a:pt x="1551063" y="121665"/>
                </a:lnTo>
                <a:lnTo>
                  <a:pt x="1589798" y="112267"/>
                </a:lnTo>
                <a:lnTo>
                  <a:pt x="1652536" y="78104"/>
                </a:lnTo>
                <a:lnTo>
                  <a:pt x="1688096" y="28575"/>
                </a:lnTo>
                <a:lnTo>
                  <a:pt x="1693049" y="0"/>
                </a:lnTo>
                <a:lnTo>
                  <a:pt x="1697875" y="28575"/>
                </a:lnTo>
                <a:lnTo>
                  <a:pt x="1733562" y="78104"/>
                </a:lnTo>
                <a:lnTo>
                  <a:pt x="1796300" y="112267"/>
                </a:lnTo>
                <a:lnTo>
                  <a:pt x="1835035" y="121665"/>
                </a:lnTo>
                <a:lnTo>
                  <a:pt x="1877326" y="124967"/>
                </a:lnTo>
                <a:lnTo>
                  <a:pt x="3201809" y="124967"/>
                </a:lnTo>
                <a:lnTo>
                  <a:pt x="3244100" y="128269"/>
                </a:lnTo>
                <a:lnTo>
                  <a:pt x="3282835" y="137667"/>
                </a:lnTo>
                <a:lnTo>
                  <a:pt x="3345573" y="171830"/>
                </a:lnTo>
                <a:lnTo>
                  <a:pt x="3381260" y="221360"/>
                </a:lnTo>
                <a:lnTo>
                  <a:pt x="3386086" y="250062"/>
                </a:lnTo>
              </a:path>
            </a:pathLst>
          </a:custGeom>
          <a:ln w="6350">
            <a:solidFill>
              <a:srgbClr val="57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1000" y="3313550"/>
            <a:ext cx="1242060" cy="366395"/>
          </a:xfrm>
          <a:prstGeom prst="rect">
            <a:avLst/>
          </a:prstGeom>
          <a:solidFill>
            <a:srgbClr val="3B85B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  <a:spcBef>
                <a:spcPts val="5"/>
              </a:spcBef>
            </a:pPr>
            <a:r>
              <a:rPr sz="1150" spc="10" dirty="0">
                <a:solidFill>
                  <a:srgbClr val="FFFFFF"/>
                </a:solidFill>
                <a:latin typeface="Segoe UI"/>
                <a:cs typeface="Segoe UI"/>
              </a:rPr>
              <a:t>Алгебра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68017" y="3375659"/>
            <a:ext cx="1174115" cy="381635"/>
          </a:xfrm>
          <a:prstGeom prst="rect">
            <a:avLst/>
          </a:prstGeom>
          <a:solidFill>
            <a:srgbClr val="3B85B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50">
              <a:latin typeface="Times New Roman"/>
              <a:cs typeface="Times New Roman"/>
            </a:endParaRPr>
          </a:p>
          <a:p>
            <a:pPr marL="181610">
              <a:lnSpc>
                <a:spcPct val="100000"/>
              </a:lnSpc>
            </a:pPr>
            <a:r>
              <a:rPr sz="1150" spc="-5" dirty="0">
                <a:solidFill>
                  <a:srgbClr val="FFFFFF"/>
                </a:solidFill>
                <a:latin typeface="Segoe UI"/>
                <a:cs typeface="Segoe UI"/>
              </a:rPr>
              <a:t>Геометрия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42132" y="3313519"/>
            <a:ext cx="1088390" cy="443865"/>
          </a:xfrm>
          <a:custGeom>
            <a:avLst/>
            <a:gdLst/>
            <a:ahLst/>
            <a:cxnLst/>
            <a:rect l="l" t="t" r="r" b="b"/>
            <a:pathLst>
              <a:path w="1088389" h="443864">
                <a:moveTo>
                  <a:pt x="1088224" y="0"/>
                </a:moveTo>
                <a:lnTo>
                  <a:pt x="0" y="0"/>
                </a:lnTo>
                <a:lnTo>
                  <a:pt x="0" y="443268"/>
                </a:lnTo>
                <a:lnTo>
                  <a:pt x="1088224" y="443268"/>
                </a:lnTo>
                <a:lnTo>
                  <a:pt x="1088224" y="0"/>
                </a:lnTo>
                <a:close/>
              </a:path>
            </a:pathLst>
          </a:custGeom>
          <a:solidFill>
            <a:srgbClr val="3B8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887268" y="3313550"/>
            <a:ext cx="1043305" cy="245110"/>
          </a:xfrm>
          <a:prstGeom prst="rect">
            <a:avLst/>
          </a:prstGeom>
          <a:solidFill>
            <a:srgbClr val="3B85B9"/>
          </a:solidFill>
        </p:spPr>
        <p:txBody>
          <a:bodyPr vert="horz" wrap="square" lIns="0" tIns="69850" rIns="0" bIns="0" rtlCol="0">
            <a:spAutoFit/>
          </a:bodyPr>
          <a:lstStyle/>
          <a:p>
            <a:pPr marL="62865">
              <a:lnSpc>
                <a:spcPts val="1375"/>
              </a:lnSpc>
              <a:spcBef>
                <a:spcPts val="550"/>
              </a:spcBef>
            </a:pPr>
            <a:r>
              <a:rPr sz="1150" spc="15" dirty="0">
                <a:solidFill>
                  <a:srgbClr val="FFFFFF"/>
                </a:solidFill>
                <a:latin typeface="Segoe UI"/>
                <a:cs typeface="Segoe UI"/>
              </a:rPr>
              <a:t>Вероятность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42132" y="3558163"/>
            <a:ext cx="1088390" cy="1987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40"/>
              </a:spcBef>
            </a:pPr>
            <a:r>
              <a:rPr sz="1150" spc="5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15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spc="15" dirty="0">
                <a:solidFill>
                  <a:srgbClr val="FFFFFF"/>
                </a:solidFill>
                <a:latin typeface="Segoe UI"/>
                <a:cs typeface="Segoe UI"/>
              </a:rPr>
              <a:t>ст</a:t>
            </a:r>
            <a:r>
              <a:rPr sz="1150" spc="10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r>
              <a:rPr sz="1150" spc="15" dirty="0">
                <a:solidFill>
                  <a:srgbClr val="FFFFFF"/>
                </a:solidFill>
                <a:latin typeface="Segoe UI"/>
                <a:cs typeface="Segoe UI"/>
              </a:rPr>
              <a:t>т</a:t>
            </a:r>
            <a:r>
              <a:rPr sz="1150" spc="10" dirty="0">
                <a:solidFill>
                  <a:srgbClr val="FFFFFF"/>
                </a:solidFill>
                <a:latin typeface="Segoe UI"/>
                <a:cs typeface="Segoe UI"/>
              </a:rPr>
              <a:t>и</a:t>
            </a:r>
            <a:r>
              <a:rPr sz="1150" spc="15" dirty="0">
                <a:solidFill>
                  <a:srgbClr val="FFFFFF"/>
                </a:solidFill>
                <a:latin typeface="Segoe UI"/>
                <a:cs typeface="Segoe UI"/>
              </a:rPr>
              <a:t>ст</a:t>
            </a:r>
            <a:r>
              <a:rPr sz="1150" spc="10" dirty="0">
                <a:solidFill>
                  <a:srgbClr val="FFFFFF"/>
                </a:solidFill>
                <a:latin typeface="Segoe UI"/>
                <a:cs typeface="Segoe UI"/>
              </a:rPr>
              <a:t>ик</a:t>
            </a:r>
            <a:r>
              <a:rPr sz="1150" spc="5" dirty="0">
                <a:solidFill>
                  <a:srgbClr val="FFFFFF"/>
                </a:solidFill>
                <a:latin typeface="Segoe UI"/>
                <a:cs typeface="Segoe UI"/>
              </a:rPr>
              <a:t>а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49670" y="2394585"/>
            <a:ext cx="648335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20" dirty="0">
                <a:solidFill>
                  <a:srgbClr val="3B85B9"/>
                </a:solidFill>
                <a:latin typeface="Segoe UI"/>
                <a:cs typeface="Segoe UI"/>
              </a:rPr>
              <a:t>Ис</a:t>
            </a:r>
            <a:r>
              <a:rPr sz="1150" b="1" spc="10" dirty="0">
                <a:solidFill>
                  <a:srgbClr val="3B85B9"/>
                </a:solidFill>
                <a:latin typeface="Segoe UI"/>
                <a:cs typeface="Segoe UI"/>
              </a:rPr>
              <a:t>тор</a:t>
            </a:r>
            <a:r>
              <a:rPr sz="1150" b="1" spc="15" dirty="0">
                <a:solidFill>
                  <a:srgbClr val="3B85B9"/>
                </a:solidFill>
                <a:latin typeface="Segoe UI"/>
                <a:cs typeface="Segoe UI"/>
              </a:rPr>
              <a:t>и</a:t>
            </a:r>
            <a:r>
              <a:rPr sz="1150" b="1" spc="5" dirty="0">
                <a:solidFill>
                  <a:srgbClr val="3B85B9"/>
                </a:solidFill>
                <a:latin typeface="Segoe UI"/>
                <a:cs typeface="Segoe UI"/>
              </a:rPr>
              <a:t>я</a:t>
            </a:r>
            <a:endParaRPr sz="1150">
              <a:latin typeface="Segoe UI"/>
              <a:cs typeface="Segoe U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49495" y="2226182"/>
            <a:ext cx="3717290" cy="1478915"/>
            <a:chOff x="4849495" y="2226182"/>
            <a:chExt cx="3717290" cy="1478915"/>
          </a:xfrm>
        </p:grpSpPr>
        <p:sp>
          <p:nvSpPr>
            <p:cNvPr id="26" name="object 26"/>
            <p:cNvSpPr/>
            <p:nvPr/>
          </p:nvSpPr>
          <p:spPr>
            <a:xfrm>
              <a:off x="5782945" y="2232532"/>
              <a:ext cx="1586230" cy="571500"/>
            </a:xfrm>
            <a:custGeom>
              <a:avLst/>
              <a:gdLst/>
              <a:ahLst/>
              <a:cxnLst/>
              <a:rect l="l" t="t" r="r" b="b"/>
              <a:pathLst>
                <a:path w="1586229" h="571500">
                  <a:moveTo>
                    <a:pt x="0" y="95250"/>
                  </a:moveTo>
                  <a:lnTo>
                    <a:pt x="7492" y="58038"/>
                  </a:lnTo>
                  <a:lnTo>
                    <a:pt x="27812" y="27812"/>
                  </a:lnTo>
                  <a:lnTo>
                    <a:pt x="58165" y="7365"/>
                  </a:lnTo>
                  <a:lnTo>
                    <a:pt x="95250" y="0"/>
                  </a:lnTo>
                  <a:lnTo>
                    <a:pt x="1490472" y="0"/>
                  </a:lnTo>
                  <a:lnTo>
                    <a:pt x="1527682" y="7365"/>
                  </a:lnTo>
                  <a:lnTo>
                    <a:pt x="1557908" y="27812"/>
                  </a:lnTo>
                  <a:lnTo>
                    <a:pt x="1578355" y="58038"/>
                  </a:lnTo>
                  <a:lnTo>
                    <a:pt x="1585849" y="95250"/>
                  </a:lnTo>
                  <a:lnTo>
                    <a:pt x="1585849" y="476122"/>
                  </a:lnTo>
                  <a:lnTo>
                    <a:pt x="1578355" y="513206"/>
                  </a:lnTo>
                  <a:lnTo>
                    <a:pt x="1557908" y="543559"/>
                  </a:lnTo>
                  <a:lnTo>
                    <a:pt x="1527682" y="564006"/>
                  </a:lnTo>
                  <a:lnTo>
                    <a:pt x="1490472" y="571500"/>
                  </a:lnTo>
                  <a:lnTo>
                    <a:pt x="95250" y="571500"/>
                  </a:lnTo>
                  <a:lnTo>
                    <a:pt x="58165" y="564006"/>
                  </a:lnTo>
                  <a:lnTo>
                    <a:pt x="27812" y="543559"/>
                  </a:lnTo>
                  <a:lnTo>
                    <a:pt x="7492" y="513206"/>
                  </a:lnTo>
                  <a:lnTo>
                    <a:pt x="0" y="476122"/>
                  </a:lnTo>
                  <a:lnTo>
                    <a:pt x="0" y="95250"/>
                  </a:lnTo>
                  <a:close/>
                </a:path>
              </a:pathLst>
            </a:custGeom>
            <a:ln w="12699">
              <a:solidFill>
                <a:srgbClr val="575757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49495" y="3313518"/>
              <a:ext cx="3717290" cy="391795"/>
            </a:xfrm>
            <a:custGeom>
              <a:avLst/>
              <a:gdLst/>
              <a:ahLst/>
              <a:cxnLst/>
              <a:rect l="l" t="t" r="r" b="b"/>
              <a:pathLst>
                <a:path w="3717290" h="391795">
                  <a:moveTo>
                    <a:pt x="1666875" y="0"/>
                  </a:moveTo>
                  <a:lnTo>
                    <a:pt x="0" y="0"/>
                  </a:lnTo>
                  <a:lnTo>
                    <a:pt x="0" y="391452"/>
                  </a:lnTo>
                  <a:lnTo>
                    <a:pt x="1666875" y="391452"/>
                  </a:lnTo>
                  <a:lnTo>
                    <a:pt x="1666875" y="0"/>
                  </a:lnTo>
                  <a:close/>
                </a:path>
                <a:path w="3717290" h="391795">
                  <a:moveTo>
                    <a:pt x="3716909" y="0"/>
                  </a:moveTo>
                  <a:lnTo>
                    <a:pt x="1735950" y="0"/>
                  </a:lnTo>
                  <a:lnTo>
                    <a:pt x="1735950" y="391452"/>
                  </a:lnTo>
                  <a:lnTo>
                    <a:pt x="3716909" y="391452"/>
                  </a:lnTo>
                  <a:lnTo>
                    <a:pt x="3716909" y="0"/>
                  </a:lnTo>
                  <a:close/>
                </a:path>
              </a:pathLst>
            </a:custGeom>
            <a:solidFill>
              <a:srgbClr val="AD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575561" y="1907286"/>
            <a:ext cx="1350010" cy="2032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b="1" spc="15" dirty="0">
                <a:solidFill>
                  <a:srgbClr val="575757"/>
                </a:solidFill>
                <a:latin typeface="Segoe UI"/>
                <a:cs typeface="Segoe UI"/>
              </a:rPr>
              <a:t>Учебный</a:t>
            </a:r>
            <a:r>
              <a:rPr sz="1150" b="1" spc="20" dirty="0">
                <a:solidFill>
                  <a:srgbClr val="575757"/>
                </a:solidFill>
                <a:latin typeface="Segoe UI"/>
                <a:cs typeface="Segoe UI"/>
              </a:rPr>
              <a:t> </a:t>
            </a:r>
            <a:r>
              <a:rPr sz="1150" b="1" dirty="0">
                <a:solidFill>
                  <a:srgbClr val="575757"/>
                </a:solidFill>
                <a:latin typeface="Segoe UI"/>
                <a:cs typeface="Segoe UI"/>
              </a:rPr>
              <a:t>предмет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7817" y="1417446"/>
            <a:ext cx="4134485" cy="692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математике</a:t>
            </a:r>
            <a:r>
              <a:rPr sz="20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истории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465"/>
              </a:spcBef>
            </a:pPr>
            <a:r>
              <a:rPr sz="1150" b="1" spc="15" dirty="0">
                <a:solidFill>
                  <a:srgbClr val="575757"/>
                </a:solidFill>
                <a:latin typeface="Segoe UI"/>
                <a:cs typeface="Segoe UI"/>
              </a:rPr>
              <a:t>Учебный</a:t>
            </a:r>
            <a:r>
              <a:rPr sz="1150" b="1" spc="-5" dirty="0">
                <a:solidFill>
                  <a:srgbClr val="575757"/>
                </a:solidFill>
                <a:latin typeface="Segoe UI"/>
                <a:cs typeface="Segoe UI"/>
              </a:rPr>
              <a:t> </a:t>
            </a:r>
            <a:r>
              <a:rPr sz="1150" b="1" dirty="0">
                <a:solidFill>
                  <a:srgbClr val="575757"/>
                </a:solidFill>
                <a:latin typeface="Segoe UI"/>
                <a:cs typeface="Segoe UI"/>
              </a:rPr>
              <a:t>предмет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119496" y="3017012"/>
            <a:ext cx="3206115" cy="694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40740">
              <a:lnSpc>
                <a:spcPct val="100000"/>
              </a:lnSpc>
              <a:spcBef>
                <a:spcPts val="110"/>
              </a:spcBef>
            </a:pPr>
            <a:r>
              <a:rPr sz="1150" b="1" spc="15" dirty="0">
                <a:solidFill>
                  <a:srgbClr val="575757"/>
                </a:solidFill>
                <a:latin typeface="Segoe UI"/>
                <a:cs typeface="Segoe UI"/>
              </a:rPr>
              <a:t>Учебные</a:t>
            </a:r>
            <a:r>
              <a:rPr sz="1150" b="1" dirty="0">
                <a:solidFill>
                  <a:srgbClr val="575757"/>
                </a:solidFill>
                <a:latin typeface="Segoe UI"/>
                <a:cs typeface="Segoe UI"/>
              </a:rPr>
              <a:t> </a:t>
            </a:r>
            <a:r>
              <a:rPr sz="1150" b="1" spc="10" dirty="0">
                <a:solidFill>
                  <a:srgbClr val="575757"/>
                </a:solidFill>
                <a:latin typeface="Segoe UI"/>
                <a:cs typeface="Segoe UI"/>
              </a:rPr>
              <a:t>курсы</a:t>
            </a:r>
            <a:endParaRPr sz="115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6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tabLst>
                <a:tab pos="1655445" algn="l"/>
              </a:tabLst>
            </a:pP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История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UI"/>
                <a:cs typeface="Segoe UI"/>
              </a:rPr>
              <a:t>России	</a:t>
            </a:r>
            <a:r>
              <a:rPr sz="1400" spc="5" dirty="0">
                <a:solidFill>
                  <a:srgbClr val="FFFFFF"/>
                </a:solidFill>
                <a:latin typeface="Segoe UI"/>
                <a:cs typeface="Segoe UI"/>
              </a:rPr>
              <a:t>Всеобщая</a:t>
            </a:r>
            <a:r>
              <a:rPr sz="1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Segoe UI"/>
                <a:cs typeface="Segoe UI"/>
              </a:rPr>
              <a:t>история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272029" y="224485"/>
            <a:ext cx="6871970" cy="793115"/>
          </a:xfrm>
          <a:custGeom>
            <a:avLst/>
            <a:gdLst/>
            <a:ahLst/>
            <a:cxnLst/>
            <a:rect l="l" t="t" r="r" b="b"/>
            <a:pathLst>
              <a:path w="6871970" h="793115">
                <a:moveTo>
                  <a:pt x="0" y="792530"/>
                </a:moveTo>
                <a:lnTo>
                  <a:pt x="6871969" y="792530"/>
                </a:lnTo>
                <a:lnTo>
                  <a:pt x="6871969" y="0"/>
                </a:lnTo>
                <a:lnTo>
                  <a:pt x="0" y="0"/>
                </a:lnTo>
                <a:lnTo>
                  <a:pt x="0" y="792530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613" rIns="0" bIns="0" rtlCol="0">
            <a:spAutoFit/>
          </a:bodyPr>
          <a:lstStyle/>
          <a:p>
            <a:pPr marL="2075180" marR="5080">
              <a:lnSpc>
                <a:spcPct val="103299"/>
              </a:lnSpc>
              <a:spcBef>
                <a:spcPts val="5"/>
              </a:spcBef>
            </a:pPr>
            <a:r>
              <a:rPr sz="2400" spc="25" dirty="0">
                <a:solidFill>
                  <a:srgbClr val="003BB4"/>
                </a:solidFill>
              </a:rPr>
              <a:t>ФГОС</a:t>
            </a:r>
            <a:r>
              <a:rPr sz="2400" spc="100" dirty="0">
                <a:solidFill>
                  <a:srgbClr val="003BB4"/>
                </a:solidFill>
              </a:rPr>
              <a:t> </a:t>
            </a:r>
            <a:r>
              <a:rPr sz="2400" spc="35" dirty="0">
                <a:solidFill>
                  <a:srgbClr val="003BB4"/>
                </a:solidFill>
              </a:rPr>
              <a:t>ООО:</a:t>
            </a:r>
            <a:r>
              <a:rPr sz="2400" spc="90" dirty="0">
                <a:solidFill>
                  <a:srgbClr val="003BB4"/>
                </a:solidFill>
              </a:rPr>
              <a:t> </a:t>
            </a:r>
            <a:r>
              <a:rPr sz="2400" spc="20" dirty="0">
                <a:solidFill>
                  <a:srgbClr val="003BB4"/>
                </a:solidFill>
              </a:rPr>
              <a:t>новая</a:t>
            </a:r>
            <a:r>
              <a:rPr sz="2400" spc="125" dirty="0">
                <a:solidFill>
                  <a:srgbClr val="003BB4"/>
                </a:solidFill>
              </a:rPr>
              <a:t> </a:t>
            </a:r>
            <a:r>
              <a:rPr sz="2400" spc="30" dirty="0">
                <a:solidFill>
                  <a:srgbClr val="003BB4"/>
                </a:solidFill>
              </a:rPr>
              <a:t>структура</a:t>
            </a:r>
            <a:r>
              <a:rPr sz="2400" spc="145" dirty="0">
                <a:solidFill>
                  <a:srgbClr val="003BB4"/>
                </a:solidFill>
              </a:rPr>
              <a:t> </a:t>
            </a:r>
            <a:r>
              <a:rPr sz="2400" spc="35" dirty="0">
                <a:solidFill>
                  <a:srgbClr val="003BB4"/>
                </a:solidFill>
              </a:rPr>
              <a:t>программ </a:t>
            </a:r>
            <a:r>
              <a:rPr sz="2400" spc="-585" dirty="0">
                <a:solidFill>
                  <a:srgbClr val="003BB4"/>
                </a:solidFill>
              </a:rPr>
              <a:t> </a:t>
            </a:r>
            <a:r>
              <a:rPr sz="2400" spc="30" dirty="0">
                <a:solidFill>
                  <a:srgbClr val="003BB4"/>
                </a:solidFill>
              </a:rPr>
              <a:t>отдельных</a:t>
            </a:r>
            <a:r>
              <a:rPr sz="2400" spc="170" dirty="0">
                <a:solidFill>
                  <a:srgbClr val="003BB4"/>
                </a:solidFill>
              </a:rPr>
              <a:t> </a:t>
            </a:r>
            <a:r>
              <a:rPr sz="2400" spc="35" dirty="0">
                <a:solidFill>
                  <a:srgbClr val="003BB4"/>
                </a:solidFill>
              </a:rPr>
              <a:t>учебных</a:t>
            </a:r>
            <a:r>
              <a:rPr sz="2400" spc="125" dirty="0">
                <a:solidFill>
                  <a:srgbClr val="003BB4"/>
                </a:solidFill>
              </a:rPr>
              <a:t> </a:t>
            </a:r>
            <a:r>
              <a:rPr sz="2400" spc="20" dirty="0">
                <a:solidFill>
                  <a:srgbClr val="003BB4"/>
                </a:solidFill>
              </a:rPr>
              <a:t>предметов</a:t>
            </a:r>
            <a:endParaRPr sz="2400"/>
          </a:p>
        </p:txBody>
      </p:sp>
      <p:grpSp>
        <p:nvGrpSpPr>
          <p:cNvPr id="33" name="object 33"/>
          <p:cNvGrpSpPr/>
          <p:nvPr/>
        </p:nvGrpSpPr>
        <p:grpSpPr>
          <a:xfrm>
            <a:off x="0" y="0"/>
            <a:ext cx="2199640" cy="894715"/>
            <a:chOff x="0" y="0"/>
            <a:chExt cx="2199640" cy="894715"/>
          </a:xfrm>
        </p:grpSpPr>
        <p:sp>
          <p:nvSpPr>
            <p:cNvPr id="34" name="object 34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186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9144000" y="0"/>
                </a:moveTo>
                <a:lnTo>
                  <a:pt x="0" y="0"/>
                </a:lnTo>
                <a:lnTo>
                  <a:pt x="0" y="3619"/>
                </a:lnTo>
                <a:lnTo>
                  <a:pt x="9144000" y="3619"/>
                </a:lnTo>
                <a:lnTo>
                  <a:pt x="914400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72" y="5639993"/>
            <a:ext cx="85725" cy="361315"/>
          </a:xfrm>
          <a:custGeom>
            <a:avLst/>
            <a:gdLst/>
            <a:ahLst/>
            <a:cxnLst/>
            <a:rect l="l" t="t" r="r" b="b"/>
            <a:pathLst>
              <a:path w="85725" h="361314">
                <a:moveTo>
                  <a:pt x="85725" y="0"/>
                </a:moveTo>
                <a:lnTo>
                  <a:pt x="0" y="0"/>
                </a:lnTo>
                <a:lnTo>
                  <a:pt x="0" y="360756"/>
                </a:lnTo>
                <a:lnTo>
                  <a:pt x="85725" y="360756"/>
                </a:lnTo>
                <a:lnTo>
                  <a:pt x="8572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72" y="1846707"/>
            <a:ext cx="85725" cy="2850515"/>
          </a:xfrm>
          <a:custGeom>
            <a:avLst/>
            <a:gdLst/>
            <a:ahLst/>
            <a:cxnLst/>
            <a:rect l="l" t="t" r="r" b="b"/>
            <a:pathLst>
              <a:path w="85725" h="2850515">
                <a:moveTo>
                  <a:pt x="85725" y="0"/>
                </a:moveTo>
                <a:lnTo>
                  <a:pt x="0" y="0"/>
                </a:lnTo>
                <a:lnTo>
                  <a:pt x="0" y="2850261"/>
                </a:lnTo>
                <a:lnTo>
                  <a:pt x="85725" y="2850261"/>
                </a:lnTo>
                <a:lnTo>
                  <a:pt x="85725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1048" y="1288160"/>
            <a:ext cx="8933180" cy="423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06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Изучение</a:t>
            </a:r>
            <a:r>
              <a:rPr sz="1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родного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языка</a:t>
            </a:r>
            <a:r>
              <a:rPr sz="1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родной</a:t>
            </a:r>
            <a:r>
              <a:rPr sz="18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литературы</a:t>
            </a:r>
            <a:endParaRPr sz="1800">
              <a:latin typeface="Times New Roman"/>
              <a:cs typeface="Times New Roman"/>
            </a:endParaRPr>
          </a:p>
          <a:p>
            <a:pPr marL="12700" marR="729615" indent="63500">
              <a:lnSpc>
                <a:spcPct val="100000"/>
              </a:lnSpc>
              <a:spcBef>
                <a:spcPts val="1295"/>
              </a:spcBef>
            </a:pPr>
            <a:r>
              <a:rPr sz="1800" spc="-5" dirty="0">
                <a:latin typeface="Times New Roman"/>
                <a:cs typeface="Times New Roman"/>
              </a:rPr>
              <a:t>Для Организаций,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5" dirty="0">
                <a:latin typeface="Times New Roman"/>
                <a:cs typeface="Times New Roman"/>
              </a:rPr>
              <a:t>которых языком </a:t>
            </a:r>
            <a:r>
              <a:rPr sz="1800" spc="-5" dirty="0">
                <a:latin typeface="Times New Roman"/>
                <a:cs typeface="Times New Roman"/>
              </a:rPr>
              <a:t>образования </a:t>
            </a:r>
            <a:r>
              <a:rPr sz="1800" dirty="0">
                <a:latin typeface="Times New Roman"/>
                <a:cs typeface="Times New Roman"/>
              </a:rPr>
              <a:t>является русский язык, </a:t>
            </a:r>
            <a:r>
              <a:rPr sz="1800" b="1" spc="-5" dirty="0">
                <a:latin typeface="Times New Roman"/>
                <a:cs typeface="Times New Roman"/>
              </a:rPr>
              <a:t>изучение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родного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языка</a:t>
            </a:r>
            <a:r>
              <a:rPr sz="1800" b="1" dirty="0">
                <a:latin typeface="Times New Roman"/>
                <a:cs typeface="Times New Roman"/>
              </a:rPr>
              <a:t> и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родной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литературы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из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числа </a:t>
            </a:r>
            <a:r>
              <a:rPr sz="1800" b="1" spc="-15" dirty="0">
                <a:latin typeface="Times New Roman"/>
                <a:cs typeface="Times New Roman"/>
              </a:rPr>
              <a:t>языков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народов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Российской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Федерации,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государственных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языков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республик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РФ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осуществляется:</a:t>
            </a:r>
            <a:endParaRPr sz="1800">
              <a:latin typeface="Times New Roman"/>
              <a:cs typeface="Times New Roman"/>
            </a:endParaRPr>
          </a:p>
          <a:p>
            <a:pPr marL="393700" indent="-215265">
              <a:lnSpc>
                <a:spcPct val="100000"/>
              </a:lnSpc>
              <a:spcBef>
                <a:spcPts val="395"/>
              </a:spcBef>
              <a:buFont typeface="Tahoma"/>
              <a:buChar char="•"/>
              <a:tabLst>
                <a:tab pos="393700" algn="l"/>
                <a:tab pos="394335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при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наличии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возможностей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</a:t>
            </a:r>
            <a:endParaRPr sz="1800">
              <a:latin typeface="Times New Roman"/>
              <a:cs typeface="Times New Roman"/>
            </a:endParaRPr>
          </a:p>
          <a:p>
            <a:pPr marL="393700" marR="5080" indent="-215265">
              <a:lnSpc>
                <a:spcPct val="100000"/>
              </a:lnSpc>
              <a:spcBef>
                <a:spcPts val="405"/>
              </a:spcBef>
              <a:buFont typeface="Tahoma"/>
              <a:buChar char="•"/>
              <a:tabLst>
                <a:tab pos="393700" algn="l"/>
                <a:tab pos="394335" algn="l"/>
                <a:tab pos="1047115" algn="l"/>
                <a:tab pos="2574925" algn="l"/>
                <a:tab pos="4448175" algn="l"/>
                <a:tab pos="5913120" algn="l"/>
                <a:tab pos="73152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</a:t>
            </a:r>
            <a:r>
              <a:rPr sz="1800" b="1" dirty="0">
                <a:latin typeface="Times New Roman"/>
                <a:cs typeface="Times New Roman"/>
              </a:rPr>
              <a:t>о	зая</a:t>
            </a:r>
            <a:r>
              <a:rPr sz="1800" b="1" spc="-25" dirty="0">
                <a:latin typeface="Times New Roman"/>
                <a:cs typeface="Times New Roman"/>
              </a:rPr>
              <a:t>в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</a:t>
            </a:r>
            <a:r>
              <a:rPr sz="1800" b="1" spc="5" dirty="0">
                <a:latin typeface="Times New Roman"/>
                <a:cs typeface="Times New Roman"/>
              </a:rPr>
              <a:t>н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ю	о</a:t>
            </a:r>
            <a:r>
              <a:rPr sz="1800" b="1" spc="-85" dirty="0">
                <a:latin typeface="Times New Roman"/>
                <a:cs typeface="Times New Roman"/>
              </a:rPr>
              <a:t>б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spc="-15" dirty="0">
                <a:latin typeface="Times New Roman"/>
                <a:cs typeface="Times New Roman"/>
              </a:rPr>
              <a:t>а</a:t>
            </a:r>
            <a:r>
              <a:rPr sz="1800" b="1" spc="-5" dirty="0">
                <a:latin typeface="Times New Roman"/>
                <a:cs typeface="Times New Roman"/>
              </a:rPr>
              <a:t>ю</a:t>
            </a:r>
            <a:r>
              <a:rPr sz="1800" b="1" spc="-10" dirty="0">
                <a:latin typeface="Times New Roman"/>
                <a:cs typeface="Times New Roman"/>
              </a:rPr>
              <a:t>щ</a:t>
            </a:r>
            <a:r>
              <a:rPr sz="1800" b="1" spc="-5" dirty="0">
                <a:latin typeface="Times New Roman"/>
                <a:cs typeface="Times New Roman"/>
              </a:rPr>
              <a:t>и</a:t>
            </a:r>
            <a:r>
              <a:rPr sz="1800" b="1" spc="-55" dirty="0">
                <a:latin typeface="Times New Roman"/>
                <a:cs typeface="Times New Roman"/>
              </a:rPr>
              <a:t>х</a:t>
            </a:r>
            <a:r>
              <a:rPr sz="1800" b="1" dirty="0">
                <a:latin typeface="Times New Roman"/>
                <a:cs typeface="Times New Roman"/>
              </a:rPr>
              <a:t>ся,	</a:t>
            </a:r>
            <a:r>
              <a:rPr sz="1800" b="1" spc="-5" dirty="0">
                <a:latin typeface="Times New Roman"/>
                <a:cs typeface="Times New Roman"/>
              </a:rPr>
              <a:t>р</a:t>
            </a:r>
            <a:r>
              <a:rPr sz="1800" b="1" spc="-5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ди</a:t>
            </a: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10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й	</a:t>
            </a:r>
            <a:r>
              <a:rPr sz="1800" dirty="0">
                <a:latin typeface="Times New Roman"/>
                <a:cs typeface="Times New Roman"/>
              </a:rPr>
              <a:t>(за</a:t>
            </a:r>
            <a:r>
              <a:rPr sz="1800" spc="-8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онных	</a:t>
            </a:r>
            <a:r>
              <a:rPr sz="1800" spc="-5" dirty="0">
                <a:latin typeface="Times New Roman"/>
                <a:cs typeface="Times New Roman"/>
              </a:rPr>
              <a:t>пр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дс</a:t>
            </a:r>
            <a:r>
              <a:rPr sz="1800" spc="2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5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5" dirty="0">
                <a:latin typeface="Times New Roman"/>
                <a:cs typeface="Times New Roman"/>
              </a:rPr>
              <a:t>й</a:t>
            </a:r>
            <a:r>
              <a:rPr sz="1800" dirty="0">
                <a:latin typeface="Times New Roman"/>
                <a:cs typeface="Times New Roman"/>
              </a:rPr>
              <a:t>)  несовершеннолетних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обучающихся.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189357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й</a:t>
            </a:r>
            <a:r>
              <a:rPr sz="1800" b="1" spc="-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18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1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й</a:t>
            </a:r>
            <a:r>
              <a:rPr sz="1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ы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endParaRPr sz="1800">
              <a:latin typeface="Times New Roman"/>
              <a:cs typeface="Times New Roman"/>
            </a:endParaRPr>
          </a:p>
          <a:p>
            <a:pPr marL="179070" marR="516255">
              <a:lnSpc>
                <a:spcPct val="100000"/>
              </a:lnSpc>
              <a:spcBef>
                <a:spcPts val="795"/>
              </a:spcBef>
            </a:pPr>
            <a:r>
              <a:rPr sz="1800" b="1" spc="5" dirty="0">
                <a:latin typeface="Times New Roman"/>
                <a:cs typeface="Times New Roman"/>
              </a:rPr>
              <a:t>Изучение </a:t>
            </a:r>
            <a:r>
              <a:rPr sz="1800" b="1" spc="-20" dirty="0">
                <a:latin typeface="Times New Roman"/>
                <a:cs typeface="Times New Roman"/>
              </a:rPr>
              <a:t>второго </a:t>
            </a:r>
            <a:r>
              <a:rPr sz="1800" b="1" dirty="0">
                <a:latin typeface="Times New Roman"/>
                <a:cs typeface="Times New Roman"/>
              </a:rPr>
              <a:t>иностранного </a:t>
            </a:r>
            <a:r>
              <a:rPr sz="1800" b="1" spc="-10" dirty="0">
                <a:latin typeface="Times New Roman"/>
                <a:cs typeface="Times New Roman"/>
              </a:rPr>
              <a:t>языка </a:t>
            </a:r>
            <a:r>
              <a:rPr sz="1800" spc="-10" dirty="0">
                <a:latin typeface="Times New Roman"/>
                <a:cs typeface="Times New Roman"/>
              </a:rPr>
              <a:t>из </a:t>
            </a:r>
            <a:r>
              <a:rPr sz="1800" spc="-20" dirty="0">
                <a:latin typeface="Times New Roman"/>
                <a:cs typeface="Times New Roman"/>
              </a:rPr>
              <a:t>перечня, предлагаемого </a:t>
            </a:r>
            <a:r>
              <a:rPr sz="1800" spc="-15" dirty="0">
                <a:latin typeface="Times New Roman"/>
                <a:cs typeface="Times New Roman"/>
              </a:rPr>
              <a:t>Организацией,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осуществляется</a:t>
            </a:r>
            <a:r>
              <a:rPr sz="1800" spc="9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заявлению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обучающихся,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родителей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(законных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представителей)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несовершеннолетних </a:t>
            </a:r>
            <a:r>
              <a:rPr sz="1800" spc="-25" dirty="0">
                <a:latin typeface="Times New Roman"/>
                <a:cs typeface="Times New Roman"/>
              </a:rPr>
              <a:t>обучающихся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при </a:t>
            </a:r>
            <a:r>
              <a:rPr sz="1800" b="1" spc="5" dirty="0">
                <a:latin typeface="Times New Roman"/>
                <a:cs typeface="Times New Roman"/>
              </a:rPr>
              <a:t>наличии </a:t>
            </a:r>
            <a:r>
              <a:rPr sz="1800" b="1" dirty="0">
                <a:latin typeface="Times New Roman"/>
                <a:cs typeface="Times New Roman"/>
              </a:rPr>
              <a:t>в Организации </a:t>
            </a:r>
            <a:r>
              <a:rPr sz="1800" b="1" spc="-20" dirty="0">
                <a:latin typeface="Times New Roman"/>
                <a:cs typeface="Times New Roman"/>
              </a:rPr>
              <a:t>необходимых </a:t>
            </a:r>
            <a:r>
              <a:rPr sz="1800" b="1" spc="-15" dirty="0">
                <a:latin typeface="Times New Roman"/>
                <a:cs typeface="Times New Roman"/>
              </a:rPr>
              <a:t> условий</a:t>
            </a:r>
            <a:r>
              <a:rPr sz="1800" spc="-1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06871" y="5806528"/>
            <a:ext cx="2695575" cy="955675"/>
            <a:chOff x="6206871" y="5806528"/>
            <a:chExt cx="2695575" cy="955675"/>
          </a:xfrm>
        </p:grpSpPr>
        <p:sp>
          <p:nvSpPr>
            <p:cNvPr id="7" name="object 7"/>
            <p:cNvSpPr/>
            <p:nvPr/>
          </p:nvSpPr>
          <p:spPr>
            <a:xfrm>
              <a:off x="6213221" y="5812877"/>
              <a:ext cx="2682875" cy="942975"/>
            </a:xfrm>
            <a:custGeom>
              <a:avLst/>
              <a:gdLst/>
              <a:ahLst/>
              <a:cxnLst/>
              <a:rect l="l" t="t" r="r" b="b"/>
              <a:pathLst>
                <a:path w="2682875" h="942975">
                  <a:moveTo>
                    <a:pt x="2682494" y="0"/>
                  </a:moveTo>
                  <a:lnTo>
                    <a:pt x="0" y="0"/>
                  </a:lnTo>
                  <a:lnTo>
                    <a:pt x="0" y="942974"/>
                  </a:lnTo>
                  <a:lnTo>
                    <a:pt x="2682494" y="942974"/>
                  </a:lnTo>
                  <a:lnTo>
                    <a:pt x="2682494" y="0"/>
                  </a:lnTo>
                  <a:close/>
                </a:path>
              </a:pathLst>
            </a:custGeom>
            <a:solidFill>
              <a:srgbClr val="006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3221" y="6751088"/>
              <a:ext cx="2682875" cy="9525"/>
            </a:xfrm>
            <a:custGeom>
              <a:avLst/>
              <a:gdLst/>
              <a:ahLst/>
              <a:cxnLst/>
              <a:rect l="l" t="t" r="r" b="b"/>
              <a:pathLst>
                <a:path w="2682875" h="9525">
                  <a:moveTo>
                    <a:pt x="2682494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2682494" y="9524"/>
                  </a:lnTo>
                  <a:lnTo>
                    <a:pt x="2682494" y="0"/>
                  </a:lnTo>
                  <a:close/>
                </a:path>
              </a:pathLst>
            </a:custGeom>
            <a:solidFill>
              <a:srgbClr val="D4D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3221" y="5812878"/>
              <a:ext cx="2682875" cy="942975"/>
            </a:xfrm>
            <a:custGeom>
              <a:avLst/>
              <a:gdLst/>
              <a:ahLst/>
              <a:cxnLst/>
              <a:rect l="l" t="t" r="r" b="b"/>
              <a:pathLst>
                <a:path w="2682875" h="942975">
                  <a:moveTo>
                    <a:pt x="2682367" y="0"/>
                  </a:moveTo>
                  <a:lnTo>
                    <a:pt x="0" y="0"/>
                  </a:lnTo>
                  <a:lnTo>
                    <a:pt x="0" y="942973"/>
                  </a:lnTo>
                </a:path>
              </a:pathLst>
            </a:custGeom>
            <a:ln w="12700">
              <a:solidFill>
                <a:srgbClr val="D4DC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219571" y="5997346"/>
            <a:ext cx="2676525" cy="584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0355" marR="41910">
              <a:lnSpc>
                <a:spcPct val="102600"/>
              </a:lnSpc>
              <a:spcBef>
                <a:spcPts val="75"/>
              </a:spcBef>
            </a:pPr>
            <a:r>
              <a:rPr sz="1150" spc="15" dirty="0">
                <a:solidFill>
                  <a:srgbClr val="FFFFFF"/>
                </a:solidFill>
                <a:latin typeface="Segoe UI"/>
                <a:cs typeface="Segoe UI"/>
              </a:rPr>
              <a:t>Исследование</a:t>
            </a:r>
            <a:r>
              <a:rPr sz="1150" spc="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spc="10" dirty="0">
                <a:solidFill>
                  <a:srgbClr val="FFFFFF"/>
                </a:solidFill>
                <a:latin typeface="Segoe UI"/>
                <a:cs typeface="Segoe UI"/>
              </a:rPr>
              <a:t>мнения</a:t>
            </a:r>
            <a:r>
              <a:rPr sz="1150" spc="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Segoe UI"/>
                <a:cs typeface="Segoe UI"/>
              </a:rPr>
              <a:t>родителей </a:t>
            </a:r>
            <a:r>
              <a:rPr sz="1150" spc="-3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spc="5" dirty="0">
                <a:solidFill>
                  <a:srgbClr val="FFFFFF"/>
                </a:solidFill>
                <a:latin typeface="Segoe UI"/>
                <a:cs typeface="Segoe UI"/>
              </a:rPr>
              <a:t>о </a:t>
            </a:r>
            <a:r>
              <a:rPr sz="1150" dirty="0">
                <a:solidFill>
                  <a:srgbClr val="FFFFFF"/>
                </a:solidFill>
                <a:latin typeface="Segoe UI"/>
                <a:cs typeface="Segoe UI"/>
              </a:rPr>
              <a:t>выборе</a:t>
            </a:r>
            <a:r>
              <a:rPr sz="1150" spc="1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dirty="0">
                <a:solidFill>
                  <a:srgbClr val="FFFFFF"/>
                </a:solidFill>
                <a:latin typeface="Segoe UI"/>
                <a:cs typeface="Segoe UI"/>
              </a:rPr>
              <a:t>предметов</a:t>
            </a:r>
            <a:endParaRPr sz="1150">
              <a:latin typeface="Segoe UI"/>
              <a:cs typeface="Segoe UI"/>
            </a:endParaRPr>
          </a:p>
          <a:p>
            <a:pPr marL="300355">
              <a:lnSpc>
                <a:spcPct val="100000"/>
              </a:lnSpc>
              <a:spcBef>
                <a:spcPts val="204"/>
              </a:spcBef>
            </a:pPr>
            <a:r>
              <a:rPr sz="1150" b="1" spc="10" dirty="0">
                <a:solidFill>
                  <a:srgbClr val="FFFFFF"/>
                </a:solidFill>
                <a:latin typeface="Segoe UI"/>
                <a:cs typeface="Segoe UI"/>
              </a:rPr>
              <a:t>до</a:t>
            </a:r>
            <a:r>
              <a:rPr sz="1150" b="1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150" b="1" spc="15" dirty="0">
                <a:solidFill>
                  <a:srgbClr val="FFFFFF"/>
                </a:solidFill>
                <a:latin typeface="Segoe UI"/>
                <a:cs typeface="Segoe UI"/>
              </a:rPr>
              <a:t>30.05.2022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00" y="30175"/>
            <a:ext cx="6096000" cy="793115"/>
          </a:xfrm>
          <a:custGeom>
            <a:avLst/>
            <a:gdLst/>
            <a:ahLst/>
            <a:cxnLst/>
            <a:rect l="l" t="t" r="r" b="b"/>
            <a:pathLst>
              <a:path w="6096000" h="793115">
                <a:moveTo>
                  <a:pt x="0" y="792530"/>
                </a:moveTo>
                <a:lnTo>
                  <a:pt x="6096000" y="792530"/>
                </a:lnTo>
                <a:lnTo>
                  <a:pt x="6096000" y="0"/>
                </a:lnTo>
                <a:lnTo>
                  <a:pt x="0" y="0"/>
                </a:lnTo>
                <a:lnTo>
                  <a:pt x="0" y="792530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6602" y="47320"/>
            <a:ext cx="501269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3BB4"/>
                </a:solidFill>
              </a:rPr>
              <a:t>ФГОС</a:t>
            </a:r>
            <a:r>
              <a:rPr sz="2400" spc="15" dirty="0">
                <a:solidFill>
                  <a:srgbClr val="003BB4"/>
                </a:solidFill>
              </a:rPr>
              <a:t> </a:t>
            </a:r>
            <a:r>
              <a:rPr sz="2400" spc="5" dirty="0">
                <a:solidFill>
                  <a:srgbClr val="003BB4"/>
                </a:solidFill>
              </a:rPr>
              <a:t>НОО,</a:t>
            </a:r>
            <a:r>
              <a:rPr sz="2400" spc="-20" dirty="0">
                <a:solidFill>
                  <a:srgbClr val="003BB4"/>
                </a:solidFill>
              </a:rPr>
              <a:t> </a:t>
            </a:r>
            <a:r>
              <a:rPr sz="2400" spc="10" dirty="0">
                <a:solidFill>
                  <a:srgbClr val="003BB4"/>
                </a:solidFill>
              </a:rPr>
              <a:t>ООО: </a:t>
            </a:r>
            <a:r>
              <a:rPr sz="2400" spc="-15" dirty="0">
                <a:solidFill>
                  <a:srgbClr val="003BB4"/>
                </a:solidFill>
              </a:rPr>
              <a:t>условия</a:t>
            </a:r>
            <a:r>
              <a:rPr sz="2400" spc="75" dirty="0">
                <a:solidFill>
                  <a:srgbClr val="003BB4"/>
                </a:solidFill>
              </a:rPr>
              <a:t> </a:t>
            </a:r>
            <a:r>
              <a:rPr sz="2400" spc="-5" dirty="0">
                <a:solidFill>
                  <a:srgbClr val="003BB4"/>
                </a:solidFill>
              </a:rPr>
              <a:t>выбора</a:t>
            </a:r>
            <a:endParaRPr sz="240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5" dirty="0">
                <a:solidFill>
                  <a:srgbClr val="003BB4"/>
                </a:solidFill>
              </a:rPr>
              <a:t>отдельных</a:t>
            </a:r>
            <a:r>
              <a:rPr sz="2400" spc="45" dirty="0">
                <a:solidFill>
                  <a:srgbClr val="003BB4"/>
                </a:solidFill>
              </a:rPr>
              <a:t> </a:t>
            </a:r>
            <a:r>
              <a:rPr sz="2400" spc="-20" dirty="0">
                <a:solidFill>
                  <a:srgbClr val="003BB4"/>
                </a:solidFill>
              </a:rPr>
              <a:t>предметов</a:t>
            </a:r>
            <a:endParaRPr sz="2400"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2199640" cy="894715"/>
            <a:chOff x="0" y="0"/>
            <a:chExt cx="2199640" cy="894715"/>
          </a:xfrm>
        </p:grpSpPr>
        <p:sp>
          <p:nvSpPr>
            <p:cNvPr id="14" name="object 14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0" y="0"/>
            <a:ext cx="9118600" cy="6858634"/>
            <a:chOff x="25400" y="0"/>
            <a:chExt cx="9118600" cy="6858634"/>
          </a:xfrm>
        </p:grpSpPr>
        <p:sp>
          <p:nvSpPr>
            <p:cNvPr id="3" name="object 3"/>
            <p:cNvSpPr/>
            <p:nvPr/>
          </p:nvSpPr>
          <p:spPr>
            <a:xfrm>
              <a:off x="25400" y="0"/>
              <a:ext cx="9118600" cy="6195060"/>
            </a:xfrm>
            <a:custGeom>
              <a:avLst/>
              <a:gdLst/>
              <a:ahLst/>
              <a:cxnLst/>
              <a:rect l="l" t="t" r="r" b="b"/>
              <a:pathLst>
                <a:path w="9118600" h="6195060">
                  <a:moveTo>
                    <a:pt x="0" y="6194590"/>
                  </a:moveTo>
                  <a:lnTo>
                    <a:pt x="9118599" y="6194590"/>
                  </a:lnTo>
                  <a:lnTo>
                    <a:pt x="9118599" y="0"/>
                  </a:lnTo>
                  <a:lnTo>
                    <a:pt x="0" y="0"/>
                  </a:lnTo>
                  <a:lnTo>
                    <a:pt x="0" y="619459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400" y="65913"/>
              <a:ext cx="2013585" cy="805815"/>
            </a:xfrm>
            <a:custGeom>
              <a:avLst/>
              <a:gdLst/>
              <a:ahLst/>
              <a:cxnLst/>
              <a:rect l="l" t="t" r="r" b="b"/>
              <a:pathLst>
                <a:path w="2013585" h="805815">
                  <a:moveTo>
                    <a:pt x="2013585" y="0"/>
                  </a:moveTo>
                  <a:lnTo>
                    <a:pt x="0" y="0"/>
                  </a:lnTo>
                  <a:lnTo>
                    <a:pt x="0" y="805814"/>
                  </a:lnTo>
                  <a:lnTo>
                    <a:pt x="1619758" y="805814"/>
                  </a:lnTo>
                  <a:lnTo>
                    <a:pt x="1619758" y="802131"/>
                  </a:lnTo>
                  <a:lnTo>
                    <a:pt x="201358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0" y="297052"/>
              <a:ext cx="2108200" cy="469265"/>
            </a:xfrm>
            <a:custGeom>
              <a:avLst/>
              <a:gdLst/>
              <a:ahLst/>
              <a:cxnLst/>
              <a:rect l="l" t="t" r="r" b="b"/>
              <a:pathLst>
                <a:path w="2108200" h="469265">
                  <a:moveTo>
                    <a:pt x="2108073" y="0"/>
                  </a:moveTo>
                  <a:lnTo>
                    <a:pt x="0" y="0"/>
                  </a:lnTo>
                  <a:lnTo>
                    <a:pt x="0" y="469138"/>
                  </a:lnTo>
                  <a:lnTo>
                    <a:pt x="1878711" y="469138"/>
                  </a:lnTo>
                  <a:lnTo>
                    <a:pt x="1878711" y="467360"/>
                  </a:lnTo>
                  <a:lnTo>
                    <a:pt x="2108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58227" y="6096000"/>
              <a:ext cx="1485900" cy="762635"/>
            </a:xfrm>
            <a:custGeom>
              <a:avLst/>
              <a:gdLst/>
              <a:ahLst/>
              <a:cxnLst/>
              <a:rect l="l" t="t" r="r" b="b"/>
              <a:pathLst>
                <a:path w="1485900" h="762634">
                  <a:moveTo>
                    <a:pt x="1485773" y="0"/>
                  </a:moveTo>
                  <a:lnTo>
                    <a:pt x="487806" y="0"/>
                  </a:lnTo>
                  <a:lnTo>
                    <a:pt x="487806" y="1739"/>
                  </a:lnTo>
                  <a:lnTo>
                    <a:pt x="0" y="762017"/>
                  </a:lnTo>
                  <a:lnTo>
                    <a:pt x="1485773" y="762017"/>
                  </a:lnTo>
                  <a:lnTo>
                    <a:pt x="1485773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43800" y="6293319"/>
              <a:ext cx="1600200" cy="346710"/>
            </a:xfrm>
            <a:custGeom>
              <a:avLst/>
              <a:gdLst/>
              <a:ahLst/>
              <a:cxnLst/>
              <a:rect l="l" t="t" r="r" b="b"/>
              <a:pathLst>
                <a:path w="1600200" h="346709">
                  <a:moveTo>
                    <a:pt x="1600200" y="0"/>
                  </a:moveTo>
                  <a:lnTo>
                    <a:pt x="217804" y="0"/>
                  </a:lnTo>
                  <a:lnTo>
                    <a:pt x="217804" y="6934"/>
                  </a:lnTo>
                  <a:lnTo>
                    <a:pt x="0" y="346608"/>
                  </a:lnTo>
                  <a:lnTo>
                    <a:pt x="1600200" y="346608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17390" y="230886"/>
            <a:ext cx="392302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Изменения</a:t>
            </a:r>
            <a:r>
              <a:rPr sz="2000" spc="-45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spc="-5" dirty="0"/>
              <a:t>обновленных</a:t>
            </a:r>
            <a:r>
              <a:rPr sz="2000" spc="-50" dirty="0"/>
              <a:t> </a:t>
            </a:r>
            <a:r>
              <a:rPr sz="2000" dirty="0"/>
              <a:t>ФГОС </a:t>
            </a:r>
            <a:r>
              <a:rPr sz="2000" spc="-484" dirty="0"/>
              <a:t> </a:t>
            </a:r>
            <a:r>
              <a:rPr sz="2000" dirty="0"/>
              <a:t>НОО</a:t>
            </a:r>
            <a:r>
              <a:rPr sz="2000" spc="-40" dirty="0"/>
              <a:t> </a:t>
            </a:r>
            <a:r>
              <a:rPr sz="2000" dirty="0"/>
              <a:t>и</a:t>
            </a:r>
            <a:r>
              <a:rPr sz="2000" spc="-5" dirty="0"/>
              <a:t> </a:t>
            </a:r>
            <a:r>
              <a:rPr sz="2000" dirty="0"/>
              <a:t>ООО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671576" y="1163828"/>
            <a:ext cx="78879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3BB4"/>
                </a:solidFill>
                <a:latin typeface="Arial"/>
                <a:cs typeface="Arial"/>
              </a:rPr>
              <a:t>Объем</a:t>
            </a:r>
            <a:r>
              <a:rPr sz="2800" b="1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3BB4"/>
                </a:solidFill>
                <a:latin typeface="Arial"/>
                <a:cs typeface="Arial"/>
              </a:rPr>
              <a:t>урочной</a:t>
            </a:r>
            <a:r>
              <a:rPr sz="2800" b="1" spc="50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BB4"/>
                </a:solidFill>
                <a:latin typeface="Arial"/>
                <a:cs typeface="Arial"/>
              </a:rPr>
              <a:t>и</a:t>
            </a:r>
            <a:r>
              <a:rPr sz="2800" b="1" spc="5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03BB4"/>
                </a:solidFill>
                <a:latin typeface="Arial"/>
                <a:cs typeface="Arial"/>
              </a:rPr>
              <a:t>внеурочной</a:t>
            </a:r>
            <a:r>
              <a:rPr sz="2800" b="1" spc="50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3BB4"/>
                </a:solidFill>
                <a:latin typeface="Arial"/>
                <a:cs typeface="Arial"/>
              </a:rPr>
              <a:t>деятельности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95947" y="1844801"/>
          <a:ext cx="8319134" cy="2737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2824480"/>
                <a:gridCol w="2387599"/>
              </a:tblGrid>
              <a:tr h="701294">
                <a:tc>
                  <a:txBody>
                    <a:bodyPr/>
                    <a:lstStyle/>
                    <a:p>
                      <a:pPr marL="208915" marR="4699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Границы</a:t>
                      </a:r>
                      <a:r>
                        <a:rPr sz="1800" b="1" spc="-5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аудиторной </a:t>
                      </a:r>
                      <a:r>
                        <a:rPr sz="1800" b="1" spc="-484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нагрузки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Старый</a:t>
                      </a:r>
                      <a:r>
                        <a:rPr sz="18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1800" b="1" spc="-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Новый</a:t>
                      </a:r>
                      <a:r>
                        <a:rPr sz="18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1800" b="1" spc="-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</a:tr>
              <a:tr h="530478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Минимум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2904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719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1F6F76"/>
                          </a:solidFill>
                          <a:latin typeface="Arial"/>
                          <a:cs typeface="Arial"/>
                        </a:rPr>
                        <a:t>2954</a:t>
                      </a:r>
                      <a:r>
                        <a:rPr sz="1800" b="1" spc="-45" dirty="0">
                          <a:solidFill>
                            <a:srgbClr val="1F6F7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F6F76"/>
                          </a:solidFill>
                          <a:latin typeface="Arial"/>
                          <a:cs typeface="Arial"/>
                        </a:rPr>
                        <a:t>↑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solidFill>
                      <a:srgbClr val="F3F3F3"/>
                    </a:solidFill>
                  </a:tcPr>
                </a:tc>
              </a:tr>
              <a:tr h="124841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Максимум</a:t>
                      </a:r>
                      <a:r>
                        <a:rPr sz="18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0668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06680" marR="87693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8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8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рочн</a:t>
                      </a:r>
                      <a:r>
                        <a:rPr sz="18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8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й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800" b="1" spc="-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8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3345</a:t>
                      </a:r>
                      <a:r>
                        <a:rPr sz="18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  <a:p>
                      <a:pPr marL="1325245" marR="924560" algn="ctr">
                        <a:lnSpc>
                          <a:spcPct val="118300"/>
                        </a:lnSpc>
                      </a:pPr>
                      <a:r>
                        <a:rPr sz="180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8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1350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3190</a:t>
                      </a:r>
                      <a:r>
                        <a:rPr sz="1800" b="1" spc="-1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↓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1320</a:t>
                      </a:r>
                      <a:r>
                        <a:rPr sz="1800" b="1" spc="-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↓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B w="12700">
                      <a:solidFill>
                        <a:srgbClr val="5DC8D1"/>
                      </a:solidFill>
                      <a:prstDash val="solid"/>
                    </a:lnB>
                    <a:solidFill>
                      <a:srgbClr val="DEF4F5"/>
                    </a:solidFill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590867" y="5816879"/>
            <a:ext cx="8331200" cy="482600"/>
            <a:chOff x="590867" y="5816879"/>
            <a:chExt cx="8331200" cy="482600"/>
          </a:xfrm>
        </p:grpSpPr>
        <p:sp>
          <p:nvSpPr>
            <p:cNvPr id="12" name="object 12"/>
            <p:cNvSpPr/>
            <p:nvPr/>
          </p:nvSpPr>
          <p:spPr>
            <a:xfrm>
              <a:off x="597217" y="5816879"/>
              <a:ext cx="8318500" cy="476250"/>
            </a:xfrm>
            <a:custGeom>
              <a:avLst/>
              <a:gdLst/>
              <a:ahLst/>
              <a:cxnLst/>
              <a:rect l="l" t="t" r="r" b="b"/>
              <a:pathLst>
                <a:path w="8318500" h="476250">
                  <a:moveTo>
                    <a:pt x="8318182" y="0"/>
                  </a:moveTo>
                  <a:lnTo>
                    <a:pt x="5944032" y="0"/>
                  </a:lnTo>
                  <a:lnTo>
                    <a:pt x="3501898" y="0"/>
                  </a:lnTo>
                  <a:lnTo>
                    <a:pt x="0" y="0"/>
                  </a:lnTo>
                  <a:lnTo>
                    <a:pt x="0" y="476250"/>
                  </a:lnTo>
                  <a:lnTo>
                    <a:pt x="3501834" y="476250"/>
                  </a:lnTo>
                  <a:lnTo>
                    <a:pt x="5944032" y="476250"/>
                  </a:lnTo>
                  <a:lnTo>
                    <a:pt x="8318182" y="476250"/>
                  </a:lnTo>
                  <a:lnTo>
                    <a:pt x="8318182" y="0"/>
                  </a:lnTo>
                  <a:close/>
                </a:path>
              </a:pathLst>
            </a:custGeom>
            <a:solidFill>
              <a:srgbClr val="DE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217" y="6293129"/>
              <a:ext cx="8318500" cy="0"/>
            </a:xfrm>
            <a:custGeom>
              <a:avLst/>
              <a:gdLst/>
              <a:ahLst/>
              <a:cxnLst/>
              <a:rect l="l" t="t" r="r" b="b"/>
              <a:pathLst>
                <a:path w="8318500">
                  <a:moveTo>
                    <a:pt x="0" y="0"/>
                  </a:moveTo>
                  <a:lnTo>
                    <a:pt x="8318182" y="0"/>
                  </a:lnTo>
                </a:path>
              </a:pathLst>
            </a:custGeom>
            <a:ln w="12700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97217" y="4736210"/>
          <a:ext cx="8545830" cy="1452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0075"/>
                <a:gridCol w="2811145"/>
                <a:gridCol w="2366645"/>
                <a:gridCol w="227965"/>
              </a:tblGrid>
              <a:tr h="598170">
                <a:tc>
                  <a:txBody>
                    <a:bodyPr/>
                    <a:lstStyle/>
                    <a:p>
                      <a:pPr marL="243840" marR="4679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Границы</a:t>
                      </a:r>
                      <a:r>
                        <a:rPr sz="1800" b="1" spc="-5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аудиторной </a:t>
                      </a:r>
                      <a:r>
                        <a:rPr sz="1800" b="1" spc="-484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нагрузки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1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Старый</a:t>
                      </a:r>
                      <a:r>
                        <a:rPr sz="1800" b="1" spc="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1800" b="1" spc="-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Новый</a:t>
                      </a:r>
                      <a:r>
                        <a:rPr sz="1800" b="1" spc="-25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ФГОС</a:t>
                      </a:r>
                      <a:r>
                        <a:rPr sz="1800" b="1" spc="-30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1C1F43"/>
                          </a:solidFill>
                          <a:latin typeface="Arial"/>
                          <a:cs typeface="Arial"/>
                        </a:rPr>
                        <a:t>ООО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5DC8D1"/>
                      </a:solidFill>
                      <a:prstDash val="solid"/>
                    </a:lnT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</a:tr>
              <a:tr h="476148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Минимум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4108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5267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5058</a:t>
                      </a:r>
                      <a:r>
                        <a:rPr sz="18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↓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</a:tr>
              <a:tr h="377710"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5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Максимум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marL="4108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800" spc="-10" dirty="0">
                          <a:solidFill>
                            <a:srgbClr val="1C1F43"/>
                          </a:solidFill>
                          <a:latin typeface="Microsoft Sans Serif"/>
                          <a:cs typeface="Microsoft Sans Serif"/>
                        </a:rPr>
                        <a:t>6020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6355" marB="0"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5549</a:t>
                      </a:r>
                      <a:r>
                        <a:rPr sz="18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↓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solidFill>
                      <a:srgbClr val="DEF4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7658227" y="6095872"/>
            <a:ext cx="1485900" cy="762635"/>
          </a:xfrm>
          <a:custGeom>
            <a:avLst/>
            <a:gdLst/>
            <a:ahLst/>
            <a:cxnLst/>
            <a:rect l="l" t="t" r="r" b="b"/>
            <a:pathLst>
              <a:path w="1485900" h="762634">
                <a:moveTo>
                  <a:pt x="1485773" y="0"/>
                </a:moveTo>
                <a:lnTo>
                  <a:pt x="487806" y="0"/>
                </a:lnTo>
                <a:lnTo>
                  <a:pt x="487806" y="1739"/>
                </a:lnTo>
                <a:lnTo>
                  <a:pt x="0" y="762018"/>
                </a:lnTo>
                <a:lnTo>
                  <a:pt x="1485773" y="762018"/>
                </a:lnTo>
                <a:lnTo>
                  <a:pt x="1485773" y="0"/>
                </a:lnTo>
                <a:close/>
              </a:path>
            </a:pathLst>
          </a:custGeom>
          <a:solidFill>
            <a:srgbClr val="5DC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0" y="6293193"/>
            <a:ext cx="1600200" cy="346710"/>
          </a:xfrm>
          <a:custGeom>
            <a:avLst/>
            <a:gdLst/>
            <a:ahLst/>
            <a:cxnLst/>
            <a:rect l="l" t="t" r="r" b="b"/>
            <a:pathLst>
              <a:path w="1600200" h="346709">
                <a:moveTo>
                  <a:pt x="1600200" y="0"/>
                </a:moveTo>
                <a:lnTo>
                  <a:pt x="217804" y="0"/>
                </a:lnTo>
                <a:lnTo>
                  <a:pt x="217804" y="6934"/>
                </a:lnTo>
                <a:lnTo>
                  <a:pt x="0" y="346608"/>
                </a:lnTo>
                <a:lnTo>
                  <a:pt x="1600200" y="346608"/>
                </a:lnTo>
                <a:lnTo>
                  <a:pt x="1600200" y="0"/>
                </a:lnTo>
                <a:close/>
              </a:path>
            </a:pathLst>
          </a:custGeom>
          <a:solidFill>
            <a:srgbClr val="FFC97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634"/>
            <a:chOff x="0" y="0"/>
            <a:chExt cx="9144000" cy="685863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697980"/>
            </a:xfrm>
            <a:custGeom>
              <a:avLst/>
              <a:gdLst/>
              <a:ahLst/>
              <a:cxnLst/>
              <a:rect l="l" t="t" r="r" b="b"/>
              <a:pathLst>
                <a:path w="9144000" h="6697980">
                  <a:moveTo>
                    <a:pt x="0" y="6697383"/>
                  </a:moveTo>
                  <a:lnTo>
                    <a:pt x="9144000" y="669738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697383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920" y="0"/>
              <a:ext cx="1689735" cy="914400"/>
            </a:xfrm>
            <a:custGeom>
              <a:avLst/>
              <a:gdLst/>
              <a:ahLst/>
              <a:cxnLst/>
              <a:rect l="l" t="t" r="r" b="b"/>
              <a:pathLst>
                <a:path w="1689735" h="914400">
                  <a:moveTo>
                    <a:pt x="1689381" y="0"/>
                  </a:moveTo>
                  <a:lnTo>
                    <a:pt x="0" y="0"/>
                  </a:lnTo>
                  <a:lnTo>
                    <a:pt x="0" y="914146"/>
                  </a:lnTo>
                  <a:lnTo>
                    <a:pt x="1369949" y="914146"/>
                  </a:lnTo>
                  <a:lnTo>
                    <a:pt x="1369949" y="909827"/>
                  </a:lnTo>
                  <a:lnTo>
                    <a:pt x="1689381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" y="234441"/>
              <a:ext cx="1783080" cy="554990"/>
            </a:xfrm>
            <a:custGeom>
              <a:avLst/>
              <a:gdLst/>
              <a:ahLst/>
              <a:cxnLst/>
              <a:rect l="l" t="t" r="r" b="b"/>
              <a:pathLst>
                <a:path w="1783080" h="554990">
                  <a:moveTo>
                    <a:pt x="1782953" y="0"/>
                  </a:moveTo>
                  <a:lnTo>
                    <a:pt x="0" y="0"/>
                  </a:lnTo>
                  <a:lnTo>
                    <a:pt x="0" y="554989"/>
                  </a:lnTo>
                  <a:lnTo>
                    <a:pt x="1589024" y="554989"/>
                  </a:lnTo>
                  <a:lnTo>
                    <a:pt x="1589024" y="552830"/>
                  </a:lnTo>
                  <a:lnTo>
                    <a:pt x="178295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0267" y="6296418"/>
              <a:ext cx="1673860" cy="561975"/>
            </a:xfrm>
            <a:custGeom>
              <a:avLst/>
              <a:gdLst/>
              <a:ahLst/>
              <a:cxnLst/>
              <a:rect l="l" t="t" r="r" b="b"/>
              <a:pathLst>
                <a:path w="1673859" h="561975">
                  <a:moveTo>
                    <a:pt x="1673732" y="0"/>
                  </a:moveTo>
                  <a:lnTo>
                    <a:pt x="549528" y="0"/>
                  </a:lnTo>
                  <a:lnTo>
                    <a:pt x="549528" y="1282"/>
                  </a:lnTo>
                  <a:lnTo>
                    <a:pt x="0" y="561627"/>
                  </a:lnTo>
                  <a:lnTo>
                    <a:pt x="1673732" y="561627"/>
                  </a:lnTo>
                  <a:lnTo>
                    <a:pt x="1673732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41361" y="6441846"/>
              <a:ext cx="1802764" cy="255904"/>
            </a:xfrm>
            <a:custGeom>
              <a:avLst/>
              <a:gdLst/>
              <a:ahLst/>
              <a:cxnLst/>
              <a:rect l="l" t="t" r="r" b="b"/>
              <a:pathLst>
                <a:path w="1802765" h="255904">
                  <a:moveTo>
                    <a:pt x="1802638" y="0"/>
                  </a:moveTo>
                  <a:lnTo>
                    <a:pt x="245364" y="0"/>
                  </a:lnTo>
                  <a:lnTo>
                    <a:pt x="245364" y="5118"/>
                  </a:lnTo>
                  <a:lnTo>
                    <a:pt x="0" y="255460"/>
                  </a:lnTo>
                  <a:lnTo>
                    <a:pt x="1802638" y="255460"/>
                  </a:lnTo>
                  <a:lnTo>
                    <a:pt x="1802638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24705" y="96138"/>
            <a:ext cx="392302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170" marR="5080" indent="-122110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Изменения</a:t>
            </a:r>
            <a:r>
              <a:rPr sz="2000" spc="-45" dirty="0"/>
              <a:t> </a:t>
            </a:r>
            <a:r>
              <a:rPr sz="2000" dirty="0"/>
              <a:t>в</a:t>
            </a:r>
            <a:r>
              <a:rPr sz="2000" spc="-30" dirty="0"/>
              <a:t> </a:t>
            </a:r>
            <a:r>
              <a:rPr sz="2000" spc="-5" dirty="0"/>
              <a:t>обновленных</a:t>
            </a:r>
            <a:r>
              <a:rPr sz="2000" spc="-50" dirty="0"/>
              <a:t> </a:t>
            </a:r>
            <a:r>
              <a:rPr sz="2000" dirty="0"/>
              <a:t>ФГОС </a:t>
            </a:r>
            <a:r>
              <a:rPr sz="2000" spc="-484" dirty="0"/>
              <a:t> </a:t>
            </a:r>
            <a:r>
              <a:rPr sz="2000" dirty="0"/>
              <a:t>НОО</a:t>
            </a:r>
            <a:r>
              <a:rPr sz="2000" spc="-40" dirty="0"/>
              <a:t> </a:t>
            </a:r>
            <a:r>
              <a:rPr sz="2000" dirty="0"/>
              <a:t>и</a:t>
            </a:r>
            <a:r>
              <a:rPr sz="2000" spc="-5" dirty="0"/>
              <a:t> </a:t>
            </a:r>
            <a:r>
              <a:rPr sz="2000" dirty="0"/>
              <a:t>ООО</a:t>
            </a:r>
            <a:endParaRPr sz="2000"/>
          </a:p>
        </p:txBody>
      </p:sp>
      <p:sp>
        <p:nvSpPr>
          <p:cNvPr id="9" name="object 9"/>
          <p:cNvSpPr txBox="1"/>
          <p:nvPr/>
        </p:nvSpPr>
        <p:spPr>
          <a:xfrm>
            <a:off x="152400" y="2929826"/>
            <a:ext cx="3992245" cy="1149350"/>
          </a:xfrm>
          <a:prstGeom prst="rect">
            <a:avLst/>
          </a:prstGeom>
          <a:solidFill>
            <a:srgbClr val="F3F3F3"/>
          </a:solidFill>
          <a:ln w="28575">
            <a:solidFill>
              <a:srgbClr val="1C1F43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532130" marR="521970" indent="290830">
              <a:lnSpc>
                <a:spcPct val="100000"/>
              </a:lnSpc>
              <a:spcBef>
                <a:spcPts val="275"/>
              </a:spcBef>
              <a:tabLst>
                <a:tab pos="1899285" algn="l"/>
              </a:tabLst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ФГОС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НОО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не нужно 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применять	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для</a:t>
            </a:r>
            <a:r>
              <a:rPr sz="18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обучения</a:t>
            </a:r>
            <a:endParaRPr sz="18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детей</a:t>
            </a:r>
            <a:r>
              <a:rPr sz="18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с</a:t>
            </a:r>
            <a:r>
              <a:rPr sz="18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ОВЗ</a:t>
            </a:r>
            <a:r>
              <a:rPr sz="18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интеллектуальными</a:t>
            </a:r>
            <a:r>
              <a:rPr sz="1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нарушениями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16017" y="2929839"/>
            <a:ext cx="4199890" cy="872490"/>
          </a:xfrm>
          <a:prstGeom prst="rect">
            <a:avLst/>
          </a:prstGeom>
          <a:solidFill>
            <a:srgbClr val="F3F3F3"/>
          </a:solidFill>
          <a:ln w="28575">
            <a:solidFill>
              <a:srgbClr val="1C1F4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412115" marR="335280" indent="-6985" algn="ctr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Адаптированные</a:t>
            </a:r>
            <a:r>
              <a:rPr sz="1800" spc="95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на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уровне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ООО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разрабатывают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на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основе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нового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ФГОС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ООО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127" y="1493266"/>
            <a:ext cx="7786370" cy="473075"/>
          </a:xfrm>
          <a:prstGeom prst="rect">
            <a:avLst/>
          </a:prstGeom>
          <a:solidFill>
            <a:srgbClr val="F3F3F3"/>
          </a:solidFill>
          <a:ln w="28575">
            <a:solidFill>
              <a:srgbClr val="1C1F4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50"/>
              </a:spcBef>
            </a:pPr>
            <a:r>
              <a:rPr sz="2800" b="1" spc="-15" dirty="0">
                <a:solidFill>
                  <a:srgbClr val="003BB4"/>
                </a:solidFill>
                <a:latin typeface="Arial"/>
                <a:cs typeface="Arial"/>
              </a:rPr>
              <a:t>Обучение</a:t>
            </a:r>
            <a:r>
              <a:rPr sz="2800" b="1" spc="35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3BB4"/>
                </a:solidFill>
                <a:latin typeface="Arial"/>
                <a:cs typeface="Arial"/>
              </a:rPr>
              <a:t>детей</a:t>
            </a:r>
            <a:r>
              <a:rPr sz="2800" b="1" spc="30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BB4"/>
                </a:solidFill>
                <a:latin typeface="Arial"/>
                <a:cs typeface="Arial"/>
              </a:rPr>
              <a:t>с</a:t>
            </a:r>
            <a:r>
              <a:rPr sz="2800" b="1" spc="-20" dirty="0">
                <a:solidFill>
                  <a:srgbClr val="003BB4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03BB4"/>
                </a:solidFill>
                <a:latin typeface="Arial"/>
                <a:cs typeface="Arial"/>
              </a:rPr>
              <a:t>ОВЗ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01730" y="4058602"/>
            <a:ext cx="4364990" cy="1455420"/>
            <a:chOff x="4701730" y="4058602"/>
            <a:chExt cx="4364990" cy="1455420"/>
          </a:xfrm>
        </p:grpSpPr>
        <p:sp>
          <p:nvSpPr>
            <p:cNvPr id="13" name="object 13"/>
            <p:cNvSpPr/>
            <p:nvPr/>
          </p:nvSpPr>
          <p:spPr>
            <a:xfrm>
              <a:off x="4716017" y="4072890"/>
              <a:ext cx="4336415" cy="1426845"/>
            </a:xfrm>
            <a:custGeom>
              <a:avLst/>
              <a:gdLst/>
              <a:ahLst/>
              <a:cxnLst/>
              <a:rect l="l" t="t" r="r" b="b"/>
              <a:pathLst>
                <a:path w="4336415" h="1426845">
                  <a:moveTo>
                    <a:pt x="4336034" y="0"/>
                  </a:moveTo>
                  <a:lnTo>
                    <a:pt x="0" y="0"/>
                  </a:lnTo>
                  <a:lnTo>
                    <a:pt x="0" y="1426718"/>
                  </a:lnTo>
                  <a:lnTo>
                    <a:pt x="4336034" y="1426718"/>
                  </a:lnTo>
                  <a:lnTo>
                    <a:pt x="4336034" y="0"/>
                  </a:lnTo>
                  <a:close/>
                </a:path>
              </a:pathLst>
            </a:custGeom>
            <a:solidFill>
              <a:srgbClr val="DFF4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6017" y="4072890"/>
              <a:ext cx="4336415" cy="1426845"/>
            </a:xfrm>
            <a:custGeom>
              <a:avLst/>
              <a:gdLst/>
              <a:ahLst/>
              <a:cxnLst/>
              <a:rect l="l" t="t" r="r" b="b"/>
              <a:pathLst>
                <a:path w="4336415" h="1426845">
                  <a:moveTo>
                    <a:pt x="0" y="1426718"/>
                  </a:moveTo>
                  <a:lnTo>
                    <a:pt x="4336034" y="1426718"/>
                  </a:lnTo>
                  <a:lnTo>
                    <a:pt x="4336034" y="0"/>
                  </a:lnTo>
                  <a:lnTo>
                    <a:pt x="0" y="0"/>
                  </a:lnTo>
                  <a:lnTo>
                    <a:pt x="0" y="1426718"/>
                  </a:lnTo>
                  <a:close/>
                </a:path>
              </a:pathLst>
            </a:custGeom>
            <a:ln w="28575">
              <a:solidFill>
                <a:srgbClr val="1C1F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56988" y="4097782"/>
            <a:ext cx="413575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5080" indent="-47625" algn="just">
              <a:lnSpc>
                <a:spcPct val="100000"/>
              </a:lnSpc>
              <a:spcBef>
                <a:spcPts val="100"/>
              </a:spcBef>
              <a:tabLst>
                <a:tab pos="2302510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Школа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увеличить</a:t>
            </a:r>
            <a:r>
              <a:rPr sz="1800" spc="47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срок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освоения	адаптированной </a:t>
            </a:r>
            <a:r>
              <a:rPr sz="1800" spc="-47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до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шести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лет,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то объем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аудиторных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часов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не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превышать</a:t>
            </a:r>
            <a:r>
              <a:rPr sz="18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6018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43127" y="2557462"/>
            <a:ext cx="6158865" cy="3938270"/>
            <a:chOff x="643127" y="2557462"/>
            <a:chExt cx="6158865" cy="3938270"/>
          </a:xfrm>
        </p:grpSpPr>
        <p:sp>
          <p:nvSpPr>
            <p:cNvPr id="17" name="object 17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374904" y="0"/>
                  </a:moveTo>
                  <a:lnTo>
                    <a:pt x="124968" y="0"/>
                  </a:lnTo>
                  <a:lnTo>
                    <a:pt x="124968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3505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80" h="215264">
                  <a:moveTo>
                    <a:pt x="0" y="107441"/>
                  </a:moveTo>
                  <a:lnTo>
                    <a:pt x="124968" y="107441"/>
                  </a:lnTo>
                  <a:lnTo>
                    <a:pt x="124968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7262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374904" y="0"/>
                  </a:moveTo>
                  <a:lnTo>
                    <a:pt x="124967" y="0"/>
                  </a:lnTo>
                  <a:lnTo>
                    <a:pt x="124967" y="107441"/>
                  </a:lnTo>
                  <a:lnTo>
                    <a:pt x="0" y="107441"/>
                  </a:lnTo>
                  <a:lnTo>
                    <a:pt x="249936" y="214884"/>
                  </a:lnTo>
                  <a:lnTo>
                    <a:pt x="499871" y="107441"/>
                  </a:lnTo>
                  <a:lnTo>
                    <a:pt x="374904" y="10744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87262" y="2571750"/>
              <a:ext cx="500380" cy="215265"/>
            </a:xfrm>
            <a:custGeom>
              <a:avLst/>
              <a:gdLst/>
              <a:ahLst/>
              <a:cxnLst/>
              <a:rect l="l" t="t" r="r" b="b"/>
              <a:pathLst>
                <a:path w="500379" h="215264">
                  <a:moveTo>
                    <a:pt x="0" y="107441"/>
                  </a:moveTo>
                  <a:lnTo>
                    <a:pt x="124967" y="107441"/>
                  </a:lnTo>
                  <a:lnTo>
                    <a:pt x="124967" y="0"/>
                  </a:lnTo>
                  <a:lnTo>
                    <a:pt x="374904" y="0"/>
                  </a:lnTo>
                  <a:lnTo>
                    <a:pt x="374904" y="107441"/>
                  </a:lnTo>
                  <a:lnTo>
                    <a:pt x="499871" y="107441"/>
                  </a:lnTo>
                  <a:lnTo>
                    <a:pt x="249936" y="214884"/>
                  </a:lnTo>
                  <a:lnTo>
                    <a:pt x="0" y="107441"/>
                  </a:lnTo>
                  <a:close/>
                </a:path>
              </a:pathLst>
            </a:custGeom>
            <a:ln w="28575">
              <a:solidFill>
                <a:srgbClr val="032A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127" y="4323588"/>
              <a:ext cx="3500628" cy="21717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160"/>
            <a:ext cx="9144000" cy="6840220"/>
            <a:chOff x="0" y="18160"/>
            <a:chExt cx="9144000" cy="6840220"/>
          </a:xfrm>
        </p:grpSpPr>
        <p:sp>
          <p:nvSpPr>
            <p:cNvPr id="3" name="object 3"/>
            <p:cNvSpPr/>
            <p:nvPr/>
          </p:nvSpPr>
          <p:spPr>
            <a:xfrm>
              <a:off x="40543" y="18162"/>
              <a:ext cx="9103995" cy="6840220"/>
            </a:xfrm>
            <a:custGeom>
              <a:avLst/>
              <a:gdLst/>
              <a:ahLst/>
              <a:cxnLst/>
              <a:rect l="l" t="t" r="r" b="b"/>
              <a:pathLst>
                <a:path w="9103995" h="6840220">
                  <a:moveTo>
                    <a:pt x="9103456" y="0"/>
                  </a:moveTo>
                  <a:lnTo>
                    <a:pt x="0" y="0"/>
                  </a:lnTo>
                  <a:lnTo>
                    <a:pt x="0" y="6839834"/>
                  </a:lnTo>
                  <a:lnTo>
                    <a:pt x="9103456" y="6839834"/>
                  </a:lnTo>
                  <a:lnTo>
                    <a:pt x="9103456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160"/>
              <a:ext cx="1866900" cy="973455"/>
            </a:xfrm>
            <a:custGeom>
              <a:avLst/>
              <a:gdLst/>
              <a:ahLst/>
              <a:cxnLst/>
              <a:rect l="l" t="t" r="r" b="b"/>
              <a:pathLst>
                <a:path w="1866900" h="973455">
                  <a:moveTo>
                    <a:pt x="1866773" y="0"/>
                  </a:moveTo>
                  <a:lnTo>
                    <a:pt x="0" y="0"/>
                  </a:lnTo>
                  <a:lnTo>
                    <a:pt x="0" y="973201"/>
                  </a:lnTo>
                  <a:lnTo>
                    <a:pt x="1501648" y="973201"/>
                  </a:lnTo>
                  <a:lnTo>
                    <a:pt x="1501648" y="968756"/>
                  </a:lnTo>
                  <a:lnTo>
                    <a:pt x="1866773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7306"/>
              <a:ext cx="1954530" cy="567055"/>
            </a:xfrm>
            <a:custGeom>
              <a:avLst/>
              <a:gdLst/>
              <a:ahLst/>
              <a:cxnLst/>
              <a:rect l="l" t="t" r="r" b="b"/>
              <a:pathLst>
                <a:path w="1954530" h="567055">
                  <a:moveTo>
                    <a:pt x="1954402" y="0"/>
                  </a:moveTo>
                  <a:lnTo>
                    <a:pt x="0" y="0"/>
                  </a:lnTo>
                  <a:lnTo>
                    <a:pt x="0" y="566674"/>
                  </a:lnTo>
                  <a:lnTo>
                    <a:pt x="1741677" y="566674"/>
                  </a:lnTo>
                  <a:lnTo>
                    <a:pt x="1741677" y="564388"/>
                  </a:lnTo>
                  <a:lnTo>
                    <a:pt x="195440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06411" y="5963412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390" rIns="0" bIns="0" rtlCol="0">
            <a:spAutoFit/>
          </a:bodyPr>
          <a:lstStyle/>
          <a:p>
            <a:pPr marL="4370070" marR="5080" indent="-136144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КАК СОСТАВИТЬ </a:t>
            </a:r>
            <a:r>
              <a:rPr sz="2800" spc="-5" dirty="0"/>
              <a:t>РАБОЧУЮ </a:t>
            </a:r>
            <a:r>
              <a:rPr sz="2800" spc="-685" dirty="0"/>
              <a:t> </a:t>
            </a:r>
            <a:r>
              <a:rPr sz="2800" spc="-10" dirty="0"/>
              <a:t>ПРОГРАММУ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8846566" y="6278981"/>
            <a:ext cx="191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3F3F3"/>
                </a:solidFill>
                <a:latin typeface="Arial"/>
                <a:cs typeface="Arial"/>
              </a:rPr>
              <a:t>2</a:t>
            </a:r>
            <a:r>
              <a:rPr sz="1200" b="1" spc="-40" dirty="0">
                <a:solidFill>
                  <a:srgbClr val="F3F3F3"/>
                </a:solidFill>
                <a:latin typeface="Arial"/>
                <a:cs typeface="Arial"/>
              </a:rPr>
              <a:t>tı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0509" y="1624266"/>
            <a:ext cx="9023985" cy="4777105"/>
            <a:chOff x="100509" y="1624266"/>
            <a:chExt cx="9023985" cy="4777105"/>
          </a:xfrm>
        </p:grpSpPr>
        <p:sp>
          <p:nvSpPr>
            <p:cNvPr id="12" name="object 12"/>
            <p:cNvSpPr/>
            <p:nvPr/>
          </p:nvSpPr>
          <p:spPr>
            <a:xfrm>
              <a:off x="443509" y="1972436"/>
              <a:ext cx="8338184" cy="2063114"/>
            </a:xfrm>
            <a:custGeom>
              <a:avLst/>
              <a:gdLst/>
              <a:ahLst/>
              <a:cxnLst/>
              <a:rect l="l" t="t" r="r" b="b"/>
              <a:pathLst>
                <a:path w="8338184" h="2063114">
                  <a:moveTo>
                    <a:pt x="8337677" y="0"/>
                  </a:moveTo>
                  <a:lnTo>
                    <a:pt x="0" y="0"/>
                  </a:lnTo>
                  <a:lnTo>
                    <a:pt x="0" y="2062733"/>
                  </a:lnTo>
                  <a:lnTo>
                    <a:pt x="8337677" y="2062733"/>
                  </a:lnTo>
                  <a:lnTo>
                    <a:pt x="8337677" y="0"/>
                  </a:lnTo>
                  <a:close/>
                </a:path>
              </a:pathLst>
            </a:custGeom>
            <a:solidFill>
              <a:srgbClr val="F3F3F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3509" y="1972436"/>
              <a:ext cx="8338184" cy="2063114"/>
            </a:xfrm>
            <a:custGeom>
              <a:avLst/>
              <a:gdLst/>
              <a:ahLst/>
              <a:cxnLst/>
              <a:rect l="l" t="t" r="r" b="b"/>
              <a:pathLst>
                <a:path w="8338184" h="2063114">
                  <a:moveTo>
                    <a:pt x="0" y="2062733"/>
                  </a:moveTo>
                  <a:lnTo>
                    <a:pt x="8337677" y="2062733"/>
                  </a:lnTo>
                  <a:lnTo>
                    <a:pt x="8337677" y="0"/>
                  </a:lnTo>
                  <a:lnTo>
                    <a:pt x="0" y="0"/>
                  </a:lnTo>
                  <a:lnTo>
                    <a:pt x="0" y="2062733"/>
                  </a:lnTo>
                  <a:close/>
                </a:path>
              </a:pathLst>
            </a:custGeom>
            <a:ln w="28575">
              <a:solidFill>
                <a:srgbClr val="043B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1085" y="1638553"/>
              <a:ext cx="5835650" cy="668020"/>
            </a:xfrm>
            <a:custGeom>
              <a:avLst/>
              <a:gdLst/>
              <a:ahLst/>
              <a:cxnLst/>
              <a:rect l="l" t="t" r="r" b="b"/>
              <a:pathLst>
                <a:path w="5835650" h="668019">
                  <a:moveTo>
                    <a:pt x="5735294" y="0"/>
                  </a:moveTo>
                  <a:lnTo>
                    <a:pt x="100012" y="0"/>
                  </a:lnTo>
                  <a:lnTo>
                    <a:pt x="61086" y="8762"/>
                  </a:lnTo>
                  <a:lnTo>
                    <a:pt x="29286" y="32638"/>
                  </a:lnTo>
                  <a:lnTo>
                    <a:pt x="7861" y="67945"/>
                  </a:lnTo>
                  <a:lnTo>
                    <a:pt x="0" y="111251"/>
                  </a:lnTo>
                  <a:lnTo>
                    <a:pt x="0" y="556260"/>
                  </a:lnTo>
                  <a:lnTo>
                    <a:pt x="7861" y="599694"/>
                  </a:lnTo>
                  <a:lnTo>
                    <a:pt x="29286" y="635000"/>
                  </a:lnTo>
                  <a:lnTo>
                    <a:pt x="61086" y="658876"/>
                  </a:lnTo>
                  <a:lnTo>
                    <a:pt x="100012" y="667638"/>
                  </a:lnTo>
                  <a:lnTo>
                    <a:pt x="5735294" y="667638"/>
                  </a:lnTo>
                  <a:lnTo>
                    <a:pt x="5774283" y="658876"/>
                  </a:lnTo>
                  <a:lnTo>
                    <a:pt x="5806033" y="635000"/>
                  </a:lnTo>
                  <a:lnTo>
                    <a:pt x="5827496" y="599694"/>
                  </a:lnTo>
                  <a:lnTo>
                    <a:pt x="5835243" y="556260"/>
                  </a:lnTo>
                  <a:lnTo>
                    <a:pt x="5835243" y="111251"/>
                  </a:lnTo>
                  <a:lnTo>
                    <a:pt x="5827496" y="67945"/>
                  </a:lnTo>
                  <a:lnTo>
                    <a:pt x="5806033" y="32638"/>
                  </a:lnTo>
                  <a:lnTo>
                    <a:pt x="5774283" y="8762"/>
                  </a:lnTo>
                  <a:lnTo>
                    <a:pt x="5735294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085" y="1638553"/>
              <a:ext cx="5835650" cy="668020"/>
            </a:xfrm>
            <a:custGeom>
              <a:avLst/>
              <a:gdLst/>
              <a:ahLst/>
              <a:cxnLst/>
              <a:rect l="l" t="t" r="r" b="b"/>
              <a:pathLst>
                <a:path w="5835650" h="668019">
                  <a:moveTo>
                    <a:pt x="0" y="111251"/>
                  </a:moveTo>
                  <a:lnTo>
                    <a:pt x="7861" y="67945"/>
                  </a:lnTo>
                  <a:lnTo>
                    <a:pt x="29286" y="32638"/>
                  </a:lnTo>
                  <a:lnTo>
                    <a:pt x="61086" y="8762"/>
                  </a:lnTo>
                  <a:lnTo>
                    <a:pt x="100012" y="0"/>
                  </a:lnTo>
                  <a:lnTo>
                    <a:pt x="5735294" y="0"/>
                  </a:lnTo>
                  <a:lnTo>
                    <a:pt x="5774283" y="8762"/>
                  </a:lnTo>
                  <a:lnTo>
                    <a:pt x="5806033" y="32638"/>
                  </a:lnTo>
                  <a:lnTo>
                    <a:pt x="5827496" y="67945"/>
                  </a:lnTo>
                  <a:lnTo>
                    <a:pt x="5835243" y="111251"/>
                  </a:lnTo>
                  <a:lnTo>
                    <a:pt x="5835243" y="556260"/>
                  </a:lnTo>
                  <a:lnTo>
                    <a:pt x="5827496" y="599694"/>
                  </a:lnTo>
                  <a:lnTo>
                    <a:pt x="5806033" y="635000"/>
                  </a:lnTo>
                  <a:lnTo>
                    <a:pt x="5774283" y="658876"/>
                  </a:lnTo>
                  <a:lnTo>
                    <a:pt x="5735294" y="667638"/>
                  </a:lnTo>
                  <a:lnTo>
                    <a:pt x="100012" y="667638"/>
                  </a:lnTo>
                  <a:lnTo>
                    <a:pt x="61086" y="658876"/>
                  </a:lnTo>
                  <a:lnTo>
                    <a:pt x="29286" y="635000"/>
                  </a:lnTo>
                  <a:lnTo>
                    <a:pt x="7861" y="599694"/>
                  </a:lnTo>
                  <a:lnTo>
                    <a:pt x="0" y="556260"/>
                  </a:lnTo>
                  <a:lnTo>
                    <a:pt x="0" y="111251"/>
                  </a:lnTo>
                  <a:close/>
                </a:path>
              </a:pathLst>
            </a:custGeom>
            <a:ln w="28575">
              <a:solidFill>
                <a:srgbClr val="F3F3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8485" y="4382325"/>
              <a:ext cx="8681720" cy="2004695"/>
            </a:xfrm>
            <a:custGeom>
              <a:avLst/>
              <a:gdLst/>
              <a:ahLst/>
              <a:cxnLst/>
              <a:rect l="l" t="t" r="r" b="b"/>
              <a:pathLst>
                <a:path w="8681720" h="2004695">
                  <a:moveTo>
                    <a:pt x="8681339" y="0"/>
                  </a:moveTo>
                  <a:lnTo>
                    <a:pt x="0" y="0"/>
                  </a:lnTo>
                  <a:lnTo>
                    <a:pt x="0" y="2004568"/>
                  </a:lnTo>
                  <a:lnTo>
                    <a:pt x="8681339" y="2004568"/>
                  </a:lnTo>
                  <a:lnTo>
                    <a:pt x="868133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8485" y="4382325"/>
              <a:ext cx="8681720" cy="2004695"/>
            </a:xfrm>
            <a:custGeom>
              <a:avLst/>
              <a:gdLst/>
              <a:ahLst/>
              <a:cxnLst/>
              <a:rect l="l" t="t" r="r" b="b"/>
              <a:pathLst>
                <a:path w="8681720" h="2004695">
                  <a:moveTo>
                    <a:pt x="0" y="2004568"/>
                  </a:moveTo>
                  <a:lnTo>
                    <a:pt x="8681339" y="2004568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2004568"/>
                  </a:lnTo>
                  <a:close/>
                </a:path>
              </a:pathLst>
            </a:custGeom>
            <a:ln w="28573">
              <a:solidFill>
                <a:srgbClr val="FFC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796" y="3903471"/>
              <a:ext cx="626110" cy="955675"/>
            </a:xfrm>
            <a:custGeom>
              <a:avLst/>
              <a:gdLst/>
              <a:ahLst/>
              <a:cxnLst/>
              <a:rect l="l" t="t" r="r" b="b"/>
              <a:pathLst>
                <a:path w="626110" h="955675">
                  <a:moveTo>
                    <a:pt x="312850" y="0"/>
                  </a:moveTo>
                  <a:lnTo>
                    <a:pt x="262101" y="6222"/>
                  </a:lnTo>
                  <a:lnTo>
                    <a:pt x="213968" y="24256"/>
                  </a:lnTo>
                  <a:lnTo>
                    <a:pt x="169073" y="53212"/>
                  </a:lnTo>
                  <a:lnTo>
                    <a:pt x="128090" y="92075"/>
                  </a:lnTo>
                  <a:lnTo>
                    <a:pt x="91629" y="139826"/>
                  </a:lnTo>
                  <a:lnTo>
                    <a:pt x="60361" y="195452"/>
                  </a:lnTo>
                  <a:lnTo>
                    <a:pt x="34923" y="258063"/>
                  </a:lnTo>
                  <a:lnTo>
                    <a:pt x="15949" y="326516"/>
                  </a:lnTo>
                  <a:lnTo>
                    <a:pt x="4094" y="400050"/>
                  </a:lnTo>
                  <a:lnTo>
                    <a:pt x="0" y="477519"/>
                  </a:lnTo>
                  <a:lnTo>
                    <a:pt x="4094" y="554989"/>
                  </a:lnTo>
                  <a:lnTo>
                    <a:pt x="15949" y="628522"/>
                  </a:lnTo>
                  <a:lnTo>
                    <a:pt x="34923" y="697102"/>
                  </a:lnTo>
                  <a:lnTo>
                    <a:pt x="60361" y="759586"/>
                  </a:lnTo>
                  <a:lnTo>
                    <a:pt x="91629" y="815339"/>
                  </a:lnTo>
                  <a:lnTo>
                    <a:pt x="128090" y="862964"/>
                  </a:lnTo>
                  <a:lnTo>
                    <a:pt x="169073" y="901826"/>
                  </a:lnTo>
                  <a:lnTo>
                    <a:pt x="213968" y="930782"/>
                  </a:lnTo>
                  <a:lnTo>
                    <a:pt x="262101" y="948944"/>
                  </a:lnTo>
                  <a:lnTo>
                    <a:pt x="312850" y="955166"/>
                  </a:lnTo>
                  <a:lnTo>
                    <a:pt x="363599" y="948944"/>
                  </a:lnTo>
                  <a:lnTo>
                    <a:pt x="411732" y="930782"/>
                  </a:lnTo>
                  <a:lnTo>
                    <a:pt x="456614" y="901826"/>
                  </a:lnTo>
                  <a:lnTo>
                    <a:pt x="497610" y="862964"/>
                  </a:lnTo>
                  <a:lnTo>
                    <a:pt x="534071" y="815339"/>
                  </a:lnTo>
                  <a:lnTo>
                    <a:pt x="565339" y="759586"/>
                  </a:lnTo>
                  <a:lnTo>
                    <a:pt x="590777" y="697102"/>
                  </a:lnTo>
                  <a:lnTo>
                    <a:pt x="609751" y="628522"/>
                  </a:lnTo>
                  <a:lnTo>
                    <a:pt x="621600" y="554989"/>
                  </a:lnTo>
                  <a:lnTo>
                    <a:pt x="625702" y="477519"/>
                  </a:lnTo>
                  <a:lnTo>
                    <a:pt x="621600" y="400050"/>
                  </a:lnTo>
                  <a:lnTo>
                    <a:pt x="609751" y="326516"/>
                  </a:lnTo>
                  <a:lnTo>
                    <a:pt x="590777" y="258063"/>
                  </a:lnTo>
                  <a:lnTo>
                    <a:pt x="565339" y="195452"/>
                  </a:lnTo>
                  <a:lnTo>
                    <a:pt x="534071" y="139826"/>
                  </a:lnTo>
                  <a:lnTo>
                    <a:pt x="497610" y="92075"/>
                  </a:lnTo>
                  <a:lnTo>
                    <a:pt x="456614" y="53212"/>
                  </a:lnTo>
                  <a:lnTo>
                    <a:pt x="411732" y="24256"/>
                  </a:lnTo>
                  <a:lnTo>
                    <a:pt x="363599" y="6222"/>
                  </a:lnTo>
                  <a:lnTo>
                    <a:pt x="312850" y="0"/>
                  </a:lnTo>
                  <a:close/>
                </a:path>
              </a:pathLst>
            </a:custGeom>
            <a:solidFill>
              <a:srgbClr val="FFDF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796" y="3903471"/>
              <a:ext cx="626110" cy="955675"/>
            </a:xfrm>
            <a:custGeom>
              <a:avLst/>
              <a:gdLst/>
              <a:ahLst/>
              <a:cxnLst/>
              <a:rect l="l" t="t" r="r" b="b"/>
              <a:pathLst>
                <a:path w="626110" h="955675">
                  <a:moveTo>
                    <a:pt x="0" y="477519"/>
                  </a:moveTo>
                  <a:lnTo>
                    <a:pt x="4094" y="400050"/>
                  </a:lnTo>
                  <a:lnTo>
                    <a:pt x="15949" y="326516"/>
                  </a:lnTo>
                  <a:lnTo>
                    <a:pt x="34923" y="258063"/>
                  </a:lnTo>
                  <a:lnTo>
                    <a:pt x="60361" y="195452"/>
                  </a:lnTo>
                  <a:lnTo>
                    <a:pt x="91629" y="139826"/>
                  </a:lnTo>
                  <a:lnTo>
                    <a:pt x="128090" y="92075"/>
                  </a:lnTo>
                  <a:lnTo>
                    <a:pt x="169073" y="53212"/>
                  </a:lnTo>
                  <a:lnTo>
                    <a:pt x="213968" y="24256"/>
                  </a:lnTo>
                  <a:lnTo>
                    <a:pt x="262101" y="6222"/>
                  </a:lnTo>
                  <a:lnTo>
                    <a:pt x="312850" y="0"/>
                  </a:lnTo>
                  <a:lnTo>
                    <a:pt x="363599" y="6222"/>
                  </a:lnTo>
                  <a:lnTo>
                    <a:pt x="411732" y="24256"/>
                  </a:lnTo>
                  <a:lnTo>
                    <a:pt x="456614" y="53212"/>
                  </a:lnTo>
                  <a:lnTo>
                    <a:pt x="497610" y="92075"/>
                  </a:lnTo>
                  <a:lnTo>
                    <a:pt x="534071" y="139826"/>
                  </a:lnTo>
                  <a:lnTo>
                    <a:pt x="565339" y="195452"/>
                  </a:lnTo>
                  <a:lnTo>
                    <a:pt x="590777" y="258063"/>
                  </a:lnTo>
                  <a:lnTo>
                    <a:pt x="609751" y="326516"/>
                  </a:lnTo>
                  <a:lnTo>
                    <a:pt x="621600" y="400050"/>
                  </a:lnTo>
                  <a:lnTo>
                    <a:pt x="625702" y="477519"/>
                  </a:lnTo>
                  <a:lnTo>
                    <a:pt x="621600" y="554989"/>
                  </a:lnTo>
                  <a:lnTo>
                    <a:pt x="609751" y="628522"/>
                  </a:lnTo>
                  <a:lnTo>
                    <a:pt x="590777" y="697102"/>
                  </a:lnTo>
                  <a:lnTo>
                    <a:pt x="565339" y="759586"/>
                  </a:lnTo>
                  <a:lnTo>
                    <a:pt x="534071" y="815339"/>
                  </a:lnTo>
                  <a:lnTo>
                    <a:pt x="497610" y="862964"/>
                  </a:lnTo>
                  <a:lnTo>
                    <a:pt x="456614" y="901826"/>
                  </a:lnTo>
                  <a:lnTo>
                    <a:pt x="411732" y="930782"/>
                  </a:lnTo>
                  <a:lnTo>
                    <a:pt x="363599" y="948944"/>
                  </a:lnTo>
                  <a:lnTo>
                    <a:pt x="312850" y="955166"/>
                  </a:lnTo>
                  <a:lnTo>
                    <a:pt x="262101" y="948944"/>
                  </a:lnTo>
                  <a:lnTo>
                    <a:pt x="213968" y="930782"/>
                  </a:lnTo>
                  <a:lnTo>
                    <a:pt x="169073" y="901826"/>
                  </a:lnTo>
                  <a:lnTo>
                    <a:pt x="128090" y="862964"/>
                  </a:lnTo>
                  <a:lnTo>
                    <a:pt x="91629" y="815339"/>
                  </a:lnTo>
                  <a:lnTo>
                    <a:pt x="60361" y="759586"/>
                  </a:lnTo>
                  <a:lnTo>
                    <a:pt x="34923" y="697102"/>
                  </a:lnTo>
                  <a:lnTo>
                    <a:pt x="15949" y="628522"/>
                  </a:lnTo>
                  <a:lnTo>
                    <a:pt x="4094" y="554989"/>
                  </a:lnTo>
                  <a:lnTo>
                    <a:pt x="0" y="477519"/>
                  </a:lnTo>
                  <a:close/>
                </a:path>
              </a:pathLst>
            </a:custGeom>
            <a:ln w="28575">
              <a:solidFill>
                <a:srgbClr val="FFC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5900" y="1701165"/>
            <a:ext cx="8968105" cy="401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16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3F3F3"/>
                </a:solidFill>
                <a:latin typeface="Arial"/>
                <a:cs typeface="Arial"/>
              </a:rPr>
              <a:t>Структура</a:t>
            </a:r>
            <a:r>
              <a:rPr sz="1800" b="1" spc="35" dirty="0">
                <a:solidFill>
                  <a:srgbClr val="F3F3F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3F3F3"/>
                </a:solidFill>
                <a:latin typeface="Arial"/>
                <a:cs typeface="Arial"/>
              </a:rPr>
              <a:t>рабочей </a:t>
            </a:r>
            <a:r>
              <a:rPr sz="1800" b="1" dirty="0">
                <a:solidFill>
                  <a:srgbClr val="F3F3F3"/>
                </a:solidFill>
                <a:latin typeface="Arial"/>
                <a:cs typeface="Arial"/>
              </a:rPr>
              <a:t>программы: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627380" indent="-213360">
              <a:lnSpc>
                <a:spcPct val="100000"/>
              </a:lnSpc>
              <a:spcBef>
                <a:spcPts val="5"/>
              </a:spcBef>
              <a:buSzPct val="95000"/>
              <a:buAutoNum type="arabicPeriod"/>
              <a:tabLst>
                <a:tab pos="628015" algn="l"/>
              </a:tabLst>
            </a:pP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Содержание</a:t>
            </a:r>
            <a:r>
              <a:rPr sz="20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предмета,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курса,</a:t>
            </a:r>
            <a:r>
              <a:rPr sz="2000" spc="-4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модуля; </a:t>
            </a:r>
            <a:endParaRPr sz="2000">
              <a:latin typeface="Microsoft Sans Serif"/>
              <a:cs typeface="Microsoft Sans Serif"/>
            </a:endParaRPr>
          </a:p>
          <a:p>
            <a:pPr marL="414655" marR="740410">
              <a:lnSpc>
                <a:spcPct val="92300"/>
              </a:lnSpc>
              <a:spcBef>
                <a:spcPts val="180"/>
              </a:spcBef>
              <a:buSzPct val="95000"/>
              <a:buAutoNum type="arabicPeriod"/>
              <a:tabLst>
                <a:tab pos="628650" algn="l"/>
              </a:tabLst>
            </a:pP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Планируемые</a:t>
            </a:r>
            <a:r>
              <a:rPr sz="20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20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освоения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предмета,</a:t>
            </a:r>
            <a:r>
              <a:rPr sz="20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курса,</a:t>
            </a:r>
            <a:r>
              <a:rPr sz="20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модуля; 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3. Тематическое планирование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с указанием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количества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академических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часов,</a:t>
            </a:r>
            <a:r>
              <a:rPr sz="2000" spc="50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отводимых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на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освоение</a:t>
            </a:r>
            <a:r>
              <a:rPr sz="20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каждой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темы,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и </a:t>
            </a:r>
            <a:endParaRPr sz="2000">
              <a:latin typeface="Microsoft Sans Serif"/>
              <a:cs typeface="Microsoft Sans Serif"/>
            </a:endParaRPr>
          </a:p>
          <a:p>
            <a:pPr marL="414655" marR="808355">
              <a:lnSpc>
                <a:spcPts val="2060"/>
              </a:lnSpc>
              <a:spcBef>
                <a:spcPts val="20"/>
              </a:spcBef>
            </a:pP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использования по этой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теме ЭОР и ЦОР,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которые </a:t>
            </a:r>
            <a:r>
              <a:rPr sz="20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являются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учебно-методическими материалами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687705" marR="5080" algn="just">
              <a:lnSpc>
                <a:spcPct val="87900"/>
              </a:lnSpc>
              <a:spcBef>
                <a:spcPts val="1900"/>
              </a:spcBef>
            </a:pPr>
            <a:r>
              <a:rPr sz="1800" b="1" spc="-10" dirty="0">
                <a:solidFill>
                  <a:srgbClr val="1C1F43"/>
                </a:solidFill>
                <a:latin typeface="Arial"/>
                <a:cs typeface="Arial"/>
              </a:rPr>
              <a:t>Любые</a:t>
            </a:r>
            <a:r>
              <a:rPr sz="1800" b="1" spc="484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C1F43"/>
                </a:solidFill>
                <a:latin typeface="Arial"/>
                <a:cs typeface="Arial"/>
              </a:rPr>
              <a:t>другие</a:t>
            </a:r>
            <a:r>
              <a:rPr sz="1800" b="1" spc="48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C1F43"/>
                </a:solidFill>
                <a:latin typeface="Arial"/>
                <a:cs typeface="Arial"/>
              </a:rPr>
              <a:t>разделы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,</a:t>
            </a:r>
            <a:r>
              <a:rPr sz="1800" spc="47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например</a:t>
            </a:r>
            <a:r>
              <a:rPr sz="1800" spc="47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такие,</a:t>
            </a:r>
            <a:r>
              <a:rPr sz="1800" spc="4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как</a:t>
            </a:r>
            <a:r>
              <a:rPr sz="1800" spc="9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«Пояснительная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записка»,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«Календарно-тематическое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планирование»,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не</a:t>
            </a:r>
            <a:r>
              <a:rPr sz="18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Arial"/>
                <a:cs typeface="Arial"/>
              </a:rPr>
              <a:t>являются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Arial"/>
                <a:cs typeface="Arial"/>
              </a:rPr>
              <a:t>обязательными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. Включить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такие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разделы в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рабочую программу педагоги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1C1F43"/>
                </a:solidFill>
                <a:latin typeface="Arial"/>
                <a:cs typeface="Arial"/>
              </a:rPr>
              <a:t>обязаны </a:t>
            </a:r>
            <a:r>
              <a:rPr sz="1800" b="1" spc="-25" dirty="0">
                <a:solidFill>
                  <a:srgbClr val="1C1F43"/>
                </a:solidFill>
                <a:latin typeface="Arial"/>
                <a:cs typeface="Arial"/>
              </a:rPr>
              <a:t>только</a:t>
            </a:r>
            <a:r>
              <a:rPr sz="1800" b="1" spc="-2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том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случае,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1C1F43"/>
                </a:solidFill>
                <a:latin typeface="Arial"/>
                <a:cs typeface="Arial"/>
              </a:rPr>
              <a:t>если</a:t>
            </a:r>
            <a:r>
              <a:rPr sz="1800" b="1" spc="-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1C1F43"/>
                </a:solidFill>
                <a:latin typeface="Arial"/>
                <a:cs typeface="Arial"/>
              </a:rPr>
              <a:t>они </a:t>
            </a:r>
            <a:r>
              <a:rPr sz="1800" b="1" spc="-10" dirty="0">
                <a:solidFill>
                  <a:srgbClr val="1C1F43"/>
                </a:solidFill>
                <a:latin typeface="Arial"/>
                <a:cs typeface="Arial"/>
              </a:rPr>
              <a:t>закреплены </a:t>
            </a:r>
            <a:r>
              <a:rPr sz="1800" b="1" dirty="0">
                <a:solidFill>
                  <a:srgbClr val="1C1F43"/>
                </a:solidFill>
                <a:latin typeface="Arial"/>
                <a:cs typeface="Arial"/>
              </a:rPr>
              <a:t>в </a:t>
            </a:r>
            <a:r>
              <a:rPr sz="1800" b="1" spc="-5" dirty="0">
                <a:solidFill>
                  <a:srgbClr val="1C1F43"/>
                </a:solidFill>
                <a:latin typeface="Arial"/>
                <a:cs typeface="Arial"/>
              </a:rPr>
              <a:t>ее структуре </a:t>
            </a:r>
            <a:r>
              <a:rPr sz="1800" b="1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1C1F43"/>
                </a:solidFill>
                <a:latin typeface="Arial"/>
                <a:cs typeface="Arial"/>
              </a:rPr>
              <a:t>локальным</a:t>
            </a:r>
            <a:r>
              <a:rPr sz="1800" b="1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1C1F43"/>
                </a:solidFill>
                <a:latin typeface="Arial"/>
                <a:cs typeface="Arial"/>
              </a:rPr>
              <a:t>актом</a:t>
            </a:r>
            <a:r>
              <a:rPr sz="18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.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1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99641" cy="666229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12464" y="0"/>
              <a:ext cx="5273040" cy="5742940"/>
            </a:xfrm>
            <a:custGeom>
              <a:avLst/>
              <a:gdLst/>
              <a:ahLst/>
              <a:cxnLst/>
              <a:rect l="l" t="t" r="r" b="b"/>
              <a:pathLst>
                <a:path w="5273040" h="5742940">
                  <a:moveTo>
                    <a:pt x="0" y="5742647"/>
                  </a:moveTo>
                  <a:lnTo>
                    <a:pt x="5272659" y="5742647"/>
                  </a:lnTo>
                  <a:lnTo>
                    <a:pt x="5272659" y="0"/>
                  </a:lnTo>
                  <a:lnTo>
                    <a:pt x="0" y="0"/>
                  </a:lnTo>
                  <a:lnTo>
                    <a:pt x="0" y="5742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68597" y="1005966"/>
            <a:ext cx="487616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15" dirty="0">
                <a:latin typeface="Calibri"/>
                <a:cs typeface="Calibri"/>
              </a:rPr>
              <a:t>ПРАВИЛЬНО!!!</a:t>
            </a:r>
            <a:endParaRPr sz="1800">
              <a:latin typeface="Calibri"/>
              <a:cs typeface="Calibri"/>
            </a:endParaRPr>
          </a:p>
          <a:p>
            <a:pPr marL="12700" marR="233045">
              <a:lnSpc>
                <a:spcPct val="100000"/>
              </a:lnSpc>
              <a:tabLst>
                <a:tab pos="1469390" algn="l"/>
              </a:tabLst>
            </a:pPr>
            <a:r>
              <a:rPr sz="1800" dirty="0">
                <a:latin typeface="Calibri"/>
                <a:cs typeface="Calibri"/>
              </a:rPr>
              <a:t>п.31.1. </a:t>
            </a:r>
            <a:r>
              <a:rPr sz="1800" spc="-5" dirty="0">
                <a:latin typeface="Calibri"/>
                <a:cs typeface="Calibri"/>
              </a:rPr>
              <a:t>Структура Рабочей программы </a:t>
            </a:r>
            <a:r>
              <a:rPr sz="1800" spc="-15" dirty="0">
                <a:latin typeface="Calibri"/>
                <a:cs typeface="Calibri"/>
              </a:rPr>
              <a:t>учебного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предмета., </a:t>
            </a:r>
            <a:r>
              <a:rPr sz="1800" dirty="0">
                <a:latin typeface="Calibri"/>
                <a:cs typeface="Calibri"/>
              </a:rPr>
              <a:t>учебного </a:t>
            </a:r>
            <a:r>
              <a:rPr sz="1800" spc="-5" dirty="0">
                <a:latin typeface="Calibri"/>
                <a:cs typeface="Calibri"/>
              </a:rPr>
              <a:t>курса </a:t>
            </a:r>
            <a:r>
              <a:rPr sz="1800" spc="-15" dirty="0">
                <a:latin typeface="Calibri"/>
                <a:cs typeface="Calibri"/>
              </a:rPr>
              <a:t>внеурочной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деятельности	</a:t>
            </a:r>
            <a:r>
              <a:rPr sz="1800" spc="-5" dirty="0">
                <a:latin typeface="Calibri"/>
                <a:cs typeface="Calibri"/>
              </a:rPr>
              <a:t>должны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включать: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2C75B6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2C75B6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содержание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предмета,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курса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т.ч.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5" dirty="0">
                <a:latin typeface="Calibri"/>
                <a:cs typeface="Calibri"/>
              </a:rPr>
              <a:t> курса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внеурочной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деятельности);</a:t>
            </a:r>
            <a:endParaRPr sz="1800">
              <a:latin typeface="Calibri"/>
              <a:cs typeface="Calibri"/>
            </a:endParaRPr>
          </a:p>
          <a:p>
            <a:pPr marL="12700" marR="220979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C75B6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планируемые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результаты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освоения </a:t>
            </a:r>
            <a:r>
              <a:rPr sz="1800" spc="-15" dirty="0">
                <a:latin typeface="Calibri"/>
                <a:cs typeface="Calibri"/>
              </a:rPr>
              <a:t>учебного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предмета,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т.ч.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курса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внеурочной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деятельности);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тематическое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планирование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указанием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количества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академических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часов,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отводимых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освоение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каждой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темы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предмета,</a:t>
            </a:r>
            <a:endParaRPr sz="1800">
              <a:latin typeface="Calibri"/>
              <a:cs typeface="Calibri"/>
            </a:endParaRPr>
          </a:p>
          <a:p>
            <a:pPr marL="12700" marR="654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(в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т.ч.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курса</a:t>
            </a:r>
            <a:r>
              <a:rPr sz="1800" spc="-15" dirty="0">
                <a:latin typeface="Calibri"/>
                <a:cs typeface="Calibri"/>
              </a:rPr>
              <a:t> внеурочной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деятельности)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возможность использования </a:t>
            </a:r>
            <a:r>
              <a:rPr sz="1800" spc="-15" dirty="0">
                <a:latin typeface="Calibri"/>
                <a:cs typeface="Calibri"/>
              </a:rPr>
              <a:t>по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этой теме электронных </a:t>
            </a:r>
            <a:r>
              <a:rPr sz="1800" spc="-15" dirty="0">
                <a:latin typeface="Calibri"/>
                <a:cs typeface="Calibri"/>
              </a:rPr>
              <a:t>(цифровых)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образовательных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ресурсов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РП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учётом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рабочей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программы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воспитания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8579" y="1863407"/>
            <a:ext cx="8819515" cy="1158875"/>
            <a:chOff x="168579" y="1863407"/>
            <a:chExt cx="8819515" cy="1158875"/>
          </a:xfrm>
        </p:grpSpPr>
        <p:sp>
          <p:nvSpPr>
            <p:cNvPr id="12" name="object 12"/>
            <p:cNvSpPr/>
            <p:nvPr/>
          </p:nvSpPr>
          <p:spPr>
            <a:xfrm>
              <a:off x="182867" y="1877695"/>
              <a:ext cx="8790940" cy="1130300"/>
            </a:xfrm>
            <a:custGeom>
              <a:avLst/>
              <a:gdLst/>
              <a:ahLst/>
              <a:cxnLst/>
              <a:rect l="l" t="t" r="r" b="b"/>
              <a:pathLst>
                <a:path w="8790940" h="1130300">
                  <a:moveTo>
                    <a:pt x="8735580" y="0"/>
                  </a:moveTo>
                  <a:lnTo>
                    <a:pt x="55194" y="0"/>
                  </a:lnTo>
                  <a:lnTo>
                    <a:pt x="33705" y="8889"/>
                  </a:lnTo>
                  <a:lnTo>
                    <a:pt x="16167" y="33146"/>
                  </a:lnTo>
                  <a:lnTo>
                    <a:pt x="4330" y="69087"/>
                  </a:lnTo>
                  <a:lnTo>
                    <a:pt x="0" y="113029"/>
                  </a:lnTo>
                  <a:lnTo>
                    <a:pt x="0" y="1017015"/>
                  </a:lnTo>
                  <a:lnTo>
                    <a:pt x="4330" y="1060957"/>
                  </a:lnTo>
                  <a:lnTo>
                    <a:pt x="16167" y="1096899"/>
                  </a:lnTo>
                  <a:lnTo>
                    <a:pt x="33705" y="1121155"/>
                  </a:lnTo>
                  <a:lnTo>
                    <a:pt x="55194" y="1130045"/>
                  </a:lnTo>
                  <a:lnTo>
                    <a:pt x="8735580" y="1130045"/>
                  </a:lnTo>
                  <a:lnTo>
                    <a:pt x="8757043" y="1121155"/>
                  </a:lnTo>
                  <a:lnTo>
                    <a:pt x="8774569" y="1096899"/>
                  </a:lnTo>
                  <a:lnTo>
                    <a:pt x="8786380" y="1060957"/>
                  </a:lnTo>
                  <a:lnTo>
                    <a:pt x="8790698" y="1017015"/>
                  </a:lnTo>
                  <a:lnTo>
                    <a:pt x="8790698" y="113029"/>
                  </a:lnTo>
                  <a:lnTo>
                    <a:pt x="8786380" y="69087"/>
                  </a:lnTo>
                  <a:lnTo>
                    <a:pt x="8774569" y="33146"/>
                  </a:lnTo>
                  <a:lnTo>
                    <a:pt x="8757043" y="8889"/>
                  </a:lnTo>
                  <a:lnTo>
                    <a:pt x="8735580" y="0"/>
                  </a:lnTo>
                  <a:close/>
                </a:path>
              </a:pathLst>
            </a:custGeom>
            <a:solidFill>
              <a:srgbClr val="BC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2867" y="1877695"/>
              <a:ext cx="8790940" cy="1130300"/>
            </a:xfrm>
            <a:custGeom>
              <a:avLst/>
              <a:gdLst/>
              <a:ahLst/>
              <a:cxnLst/>
              <a:rect l="l" t="t" r="r" b="b"/>
              <a:pathLst>
                <a:path w="8790940" h="1130300">
                  <a:moveTo>
                    <a:pt x="0" y="113029"/>
                  </a:moveTo>
                  <a:lnTo>
                    <a:pt x="4330" y="69087"/>
                  </a:lnTo>
                  <a:lnTo>
                    <a:pt x="16167" y="33146"/>
                  </a:lnTo>
                  <a:lnTo>
                    <a:pt x="33705" y="8889"/>
                  </a:lnTo>
                  <a:lnTo>
                    <a:pt x="55194" y="0"/>
                  </a:lnTo>
                  <a:lnTo>
                    <a:pt x="8735580" y="0"/>
                  </a:lnTo>
                  <a:lnTo>
                    <a:pt x="8757043" y="8889"/>
                  </a:lnTo>
                  <a:lnTo>
                    <a:pt x="8774569" y="33146"/>
                  </a:lnTo>
                  <a:lnTo>
                    <a:pt x="8786380" y="69087"/>
                  </a:lnTo>
                  <a:lnTo>
                    <a:pt x="8790698" y="113029"/>
                  </a:lnTo>
                  <a:lnTo>
                    <a:pt x="8790698" y="1017015"/>
                  </a:lnTo>
                  <a:lnTo>
                    <a:pt x="8786380" y="1060957"/>
                  </a:lnTo>
                  <a:lnTo>
                    <a:pt x="8774569" y="1096899"/>
                  </a:lnTo>
                  <a:lnTo>
                    <a:pt x="8757043" y="1121155"/>
                  </a:lnTo>
                  <a:lnTo>
                    <a:pt x="8735580" y="1130045"/>
                  </a:lnTo>
                  <a:lnTo>
                    <a:pt x="55194" y="1130045"/>
                  </a:lnTo>
                  <a:lnTo>
                    <a:pt x="33705" y="1121155"/>
                  </a:lnTo>
                  <a:lnTo>
                    <a:pt x="16167" y="1096899"/>
                  </a:lnTo>
                  <a:lnTo>
                    <a:pt x="4330" y="1060957"/>
                  </a:lnTo>
                  <a:lnTo>
                    <a:pt x="0" y="1017015"/>
                  </a:lnTo>
                  <a:lnTo>
                    <a:pt x="0" y="113029"/>
                  </a:lnTo>
                  <a:close/>
                </a:path>
              </a:pathLst>
            </a:custGeom>
            <a:ln w="28574">
              <a:solidFill>
                <a:srgbClr val="52B7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94957" y="3280092"/>
            <a:ext cx="8923655" cy="1101725"/>
            <a:chOff x="194957" y="3280092"/>
            <a:chExt cx="8923655" cy="1101725"/>
          </a:xfrm>
        </p:grpSpPr>
        <p:sp>
          <p:nvSpPr>
            <p:cNvPr id="15" name="object 15"/>
            <p:cNvSpPr/>
            <p:nvPr/>
          </p:nvSpPr>
          <p:spPr>
            <a:xfrm>
              <a:off x="194957" y="3294379"/>
              <a:ext cx="8883650" cy="1073150"/>
            </a:xfrm>
            <a:custGeom>
              <a:avLst/>
              <a:gdLst/>
              <a:ahLst/>
              <a:cxnLst/>
              <a:rect l="l" t="t" r="r" b="b"/>
              <a:pathLst>
                <a:path w="8883650" h="1073150">
                  <a:moveTo>
                    <a:pt x="8793721" y="0"/>
                  </a:moveTo>
                  <a:lnTo>
                    <a:pt x="89573" y="0"/>
                  </a:lnTo>
                  <a:lnTo>
                    <a:pt x="54711" y="14097"/>
                  </a:lnTo>
                  <a:lnTo>
                    <a:pt x="26238" y="52450"/>
                  </a:lnTo>
                  <a:lnTo>
                    <a:pt x="7048" y="109220"/>
                  </a:lnTo>
                  <a:lnTo>
                    <a:pt x="0" y="178816"/>
                  </a:lnTo>
                  <a:lnTo>
                    <a:pt x="0" y="894207"/>
                  </a:lnTo>
                  <a:lnTo>
                    <a:pt x="7048" y="963803"/>
                  </a:lnTo>
                  <a:lnTo>
                    <a:pt x="26238" y="1020699"/>
                  </a:lnTo>
                  <a:lnTo>
                    <a:pt x="54711" y="1059053"/>
                  </a:lnTo>
                  <a:lnTo>
                    <a:pt x="89573" y="1073023"/>
                  </a:lnTo>
                  <a:lnTo>
                    <a:pt x="8793721" y="1073023"/>
                  </a:lnTo>
                  <a:lnTo>
                    <a:pt x="8828646" y="1059053"/>
                  </a:lnTo>
                  <a:lnTo>
                    <a:pt x="8857094" y="1020699"/>
                  </a:lnTo>
                  <a:lnTo>
                    <a:pt x="8876271" y="963803"/>
                  </a:lnTo>
                  <a:lnTo>
                    <a:pt x="8883383" y="894207"/>
                  </a:lnTo>
                  <a:lnTo>
                    <a:pt x="8883383" y="178816"/>
                  </a:lnTo>
                  <a:lnTo>
                    <a:pt x="8876271" y="109220"/>
                  </a:lnTo>
                  <a:lnTo>
                    <a:pt x="8857094" y="52450"/>
                  </a:lnTo>
                  <a:lnTo>
                    <a:pt x="8828646" y="14097"/>
                  </a:lnTo>
                  <a:lnTo>
                    <a:pt x="8793721" y="0"/>
                  </a:lnTo>
                  <a:close/>
                </a:path>
              </a:pathLst>
            </a:custGeom>
            <a:solidFill>
              <a:srgbClr val="BC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0421" y="3294379"/>
              <a:ext cx="8883650" cy="1073150"/>
            </a:xfrm>
            <a:custGeom>
              <a:avLst/>
              <a:gdLst/>
              <a:ahLst/>
              <a:cxnLst/>
              <a:rect l="l" t="t" r="r" b="b"/>
              <a:pathLst>
                <a:path w="8883650" h="1073150">
                  <a:moveTo>
                    <a:pt x="0" y="178816"/>
                  </a:moveTo>
                  <a:lnTo>
                    <a:pt x="7035" y="109220"/>
                  </a:lnTo>
                  <a:lnTo>
                    <a:pt x="26238" y="52450"/>
                  </a:lnTo>
                  <a:lnTo>
                    <a:pt x="54711" y="14097"/>
                  </a:lnTo>
                  <a:lnTo>
                    <a:pt x="89573" y="0"/>
                  </a:lnTo>
                  <a:lnTo>
                    <a:pt x="8793784" y="0"/>
                  </a:lnTo>
                  <a:lnTo>
                    <a:pt x="8828582" y="14097"/>
                  </a:lnTo>
                  <a:lnTo>
                    <a:pt x="8857030" y="52450"/>
                  </a:lnTo>
                  <a:lnTo>
                    <a:pt x="8876334" y="109220"/>
                  </a:lnTo>
                  <a:lnTo>
                    <a:pt x="8883319" y="178816"/>
                  </a:lnTo>
                  <a:lnTo>
                    <a:pt x="8883319" y="894207"/>
                  </a:lnTo>
                  <a:lnTo>
                    <a:pt x="8876334" y="963803"/>
                  </a:lnTo>
                  <a:lnTo>
                    <a:pt x="8857030" y="1020699"/>
                  </a:lnTo>
                  <a:lnTo>
                    <a:pt x="8828582" y="1059053"/>
                  </a:lnTo>
                  <a:lnTo>
                    <a:pt x="8793784" y="1073023"/>
                  </a:lnTo>
                  <a:lnTo>
                    <a:pt x="89573" y="1073023"/>
                  </a:lnTo>
                  <a:lnTo>
                    <a:pt x="54711" y="1059053"/>
                  </a:lnTo>
                  <a:lnTo>
                    <a:pt x="26238" y="1020699"/>
                  </a:lnTo>
                  <a:lnTo>
                    <a:pt x="7035" y="963803"/>
                  </a:lnTo>
                  <a:lnTo>
                    <a:pt x="0" y="894207"/>
                  </a:lnTo>
                  <a:lnTo>
                    <a:pt x="0" y="178816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94382" y="152019"/>
            <a:ext cx="6679565" cy="1334135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1417955" marR="214629" indent="-1102360">
              <a:lnSpc>
                <a:spcPct val="100000"/>
              </a:lnSpc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1. Планируемые</a:t>
            </a:r>
            <a:r>
              <a:rPr sz="2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результаты</a:t>
            </a:r>
            <a:r>
              <a:rPr sz="28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освоения </a:t>
            </a:r>
            <a:r>
              <a:rPr sz="2800" b="1" spc="-6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предмета,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курса,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модуля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3972" y="4828603"/>
            <a:ext cx="8958580" cy="1172845"/>
            <a:chOff x="183972" y="4828603"/>
            <a:chExt cx="8958580" cy="1172845"/>
          </a:xfrm>
        </p:grpSpPr>
        <p:sp>
          <p:nvSpPr>
            <p:cNvPr id="19" name="object 19"/>
            <p:cNvSpPr/>
            <p:nvPr/>
          </p:nvSpPr>
          <p:spPr>
            <a:xfrm>
              <a:off x="198259" y="4842890"/>
              <a:ext cx="8930005" cy="1144270"/>
            </a:xfrm>
            <a:custGeom>
              <a:avLst/>
              <a:gdLst/>
              <a:ahLst/>
              <a:cxnLst/>
              <a:rect l="l" t="t" r="r" b="b"/>
              <a:pathLst>
                <a:path w="8930005" h="1144270">
                  <a:moveTo>
                    <a:pt x="8839695" y="0"/>
                  </a:moveTo>
                  <a:lnTo>
                    <a:pt x="90043" y="0"/>
                  </a:lnTo>
                  <a:lnTo>
                    <a:pt x="54990" y="14985"/>
                  </a:lnTo>
                  <a:lnTo>
                    <a:pt x="26377" y="55879"/>
                  </a:lnTo>
                  <a:lnTo>
                    <a:pt x="7073" y="116458"/>
                  </a:lnTo>
                  <a:lnTo>
                    <a:pt x="0" y="190626"/>
                  </a:lnTo>
                  <a:lnTo>
                    <a:pt x="0" y="953109"/>
                  </a:lnTo>
                  <a:lnTo>
                    <a:pt x="7073" y="1027252"/>
                  </a:lnTo>
                  <a:lnTo>
                    <a:pt x="26377" y="1087856"/>
                  </a:lnTo>
                  <a:lnTo>
                    <a:pt x="54990" y="1128737"/>
                  </a:lnTo>
                  <a:lnTo>
                    <a:pt x="90043" y="1143736"/>
                  </a:lnTo>
                  <a:lnTo>
                    <a:pt x="8839695" y="1143736"/>
                  </a:lnTo>
                  <a:lnTo>
                    <a:pt x="8874747" y="1128737"/>
                  </a:lnTo>
                  <a:lnTo>
                    <a:pt x="8903449" y="1087856"/>
                  </a:lnTo>
                  <a:lnTo>
                    <a:pt x="8922753" y="1027252"/>
                  </a:lnTo>
                  <a:lnTo>
                    <a:pt x="8929738" y="953109"/>
                  </a:lnTo>
                  <a:lnTo>
                    <a:pt x="8929738" y="190626"/>
                  </a:lnTo>
                  <a:lnTo>
                    <a:pt x="8922753" y="116458"/>
                  </a:lnTo>
                  <a:lnTo>
                    <a:pt x="8903449" y="55879"/>
                  </a:lnTo>
                  <a:lnTo>
                    <a:pt x="8874747" y="14985"/>
                  </a:lnTo>
                  <a:lnTo>
                    <a:pt x="8839695" y="0"/>
                  </a:lnTo>
                  <a:close/>
                </a:path>
              </a:pathLst>
            </a:custGeom>
            <a:solidFill>
              <a:srgbClr val="BC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8259" y="4842890"/>
              <a:ext cx="8930005" cy="1144270"/>
            </a:xfrm>
            <a:custGeom>
              <a:avLst/>
              <a:gdLst/>
              <a:ahLst/>
              <a:cxnLst/>
              <a:rect l="l" t="t" r="r" b="b"/>
              <a:pathLst>
                <a:path w="8930005" h="1144270">
                  <a:moveTo>
                    <a:pt x="0" y="190626"/>
                  </a:moveTo>
                  <a:lnTo>
                    <a:pt x="7073" y="116458"/>
                  </a:lnTo>
                  <a:lnTo>
                    <a:pt x="26377" y="55879"/>
                  </a:lnTo>
                  <a:lnTo>
                    <a:pt x="54990" y="14985"/>
                  </a:lnTo>
                  <a:lnTo>
                    <a:pt x="90043" y="0"/>
                  </a:lnTo>
                  <a:lnTo>
                    <a:pt x="8839695" y="0"/>
                  </a:lnTo>
                  <a:lnTo>
                    <a:pt x="8874747" y="14985"/>
                  </a:lnTo>
                  <a:lnTo>
                    <a:pt x="8903449" y="55879"/>
                  </a:lnTo>
                  <a:lnTo>
                    <a:pt x="8922753" y="116458"/>
                  </a:lnTo>
                  <a:lnTo>
                    <a:pt x="8929738" y="190626"/>
                  </a:lnTo>
                  <a:lnTo>
                    <a:pt x="8929738" y="953109"/>
                  </a:lnTo>
                  <a:lnTo>
                    <a:pt x="8922753" y="1027252"/>
                  </a:lnTo>
                  <a:lnTo>
                    <a:pt x="8903449" y="1087856"/>
                  </a:lnTo>
                  <a:lnTo>
                    <a:pt x="8874747" y="1128737"/>
                  </a:lnTo>
                  <a:lnTo>
                    <a:pt x="8839695" y="1143736"/>
                  </a:lnTo>
                  <a:lnTo>
                    <a:pt x="90043" y="1143736"/>
                  </a:lnTo>
                  <a:lnTo>
                    <a:pt x="54990" y="1128737"/>
                  </a:lnTo>
                  <a:lnTo>
                    <a:pt x="26377" y="1087856"/>
                  </a:lnTo>
                  <a:lnTo>
                    <a:pt x="7073" y="1027252"/>
                  </a:lnTo>
                  <a:lnTo>
                    <a:pt x="0" y="953109"/>
                  </a:lnTo>
                  <a:lnTo>
                    <a:pt x="0" y="190626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5193" y="1936495"/>
            <a:ext cx="8723630" cy="3917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9910" marR="1870075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550545" algn="l"/>
              </a:tabLst>
            </a:pP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Личностные </a:t>
            </a:r>
            <a:r>
              <a:rPr sz="32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результаты </a:t>
            </a: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освоения </a:t>
            </a:r>
            <a:r>
              <a:rPr sz="3200" b="1" spc="-78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предмета,</a:t>
            </a:r>
            <a:r>
              <a:rPr sz="32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курса,</a:t>
            </a:r>
            <a:r>
              <a:rPr sz="32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модуля</a:t>
            </a:r>
            <a:endParaRPr sz="3200">
              <a:latin typeface="Times New Roman"/>
              <a:cs typeface="Times New Roman"/>
            </a:endParaRPr>
          </a:p>
          <a:p>
            <a:pPr marL="469900" marR="1470660" indent="-457200">
              <a:lnSpc>
                <a:spcPct val="100000"/>
              </a:lnSpc>
              <a:spcBef>
                <a:spcPts val="305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Метапредметные </a:t>
            </a:r>
            <a:r>
              <a:rPr sz="32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результы 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освоения </a:t>
            </a:r>
            <a:r>
              <a:rPr sz="3200" b="1" spc="-78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предмета,</a:t>
            </a:r>
            <a:r>
              <a:rPr sz="32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курса,</a:t>
            </a:r>
            <a:r>
              <a:rPr sz="3200" b="1" spc="-1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модуля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3BB4"/>
              </a:buClr>
              <a:buFont typeface="Wingdings"/>
              <a:buChar char=""/>
            </a:pPr>
            <a:endParaRPr sz="3950">
              <a:latin typeface="Times New Roman"/>
              <a:cs typeface="Times New Roman"/>
            </a:endParaRPr>
          </a:p>
          <a:p>
            <a:pPr marL="502284" marR="5080" indent="-502284">
              <a:lnSpc>
                <a:spcPct val="100000"/>
              </a:lnSpc>
              <a:buFont typeface="Wingdings"/>
              <a:buChar char=""/>
              <a:tabLst>
                <a:tab pos="502284" algn="l"/>
              </a:tabLst>
            </a:pP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Предметные </a:t>
            </a:r>
            <a:r>
              <a:rPr sz="32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результаты 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освоения предмета, </a:t>
            </a:r>
            <a:r>
              <a:rPr sz="3200" b="1" spc="-78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курса,</a:t>
            </a:r>
            <a:r>
              <a:rPr sz="3200" b="1" spc="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3BB4"/>
                </a:solidFill>
                <a:latin typeface="Times New Roman"/>
                <a:cs typeface="Times New Roman"/>
              </a:rPr>
              <a:t>модуля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362200" y="118021"/>
            <a:ext cx="6781800" cy="902969"/>
          </a:xfrm>
          <a:custGeom>
            <a:avLst/>
            <a:gdLst/>
            <a:ahLst/>
            <a:cxnLst/>
            <a:rect l="l" t="t" r="r" b="b"/>
            <a:pathLst>
              <a:path w="6781800" h="902969">
                <a:moveTo>
                  <a:pt x="0" y="902804"/>
                </a:moveTo>
                <a:lnTo>
                  <a:pt x="6781799" y="902804"/>
                </a:lnTo>
                <a:lnTo>
                  <a:pt x="6781799" y="0"/>
                </a:lnTo>
                <a:lnTo>
                  <a:pt x="0" y="0"/>
                </a:lnTo>
                <a:lnTo>
                  <a:pt x="0" y="902804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441194" y="136905"/>
            <a:ext cx="6316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06730" algn="l"/>
              </a:tabLst>
            </a:pPr>
            <a:r>
              <a:rPr sz="2800" spc="-5" dirty="0">
                <a:latin typeface="Arial"/>
                <a:cs typeface="Arial"/>
              </a:rPr>
              <a:t>2.	</a:t>
            </a:r>
            <a:r>
              <a:rPr sz="2800" spc="-10" dirty="0">
                <a:latin typeface="Arial"/>
                <a:cs typeface="Arial"/>
              </a:rPr>
              <a:t>Содержание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учебного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предмета,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курса,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модуля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030" y="1670215"/>
            <a:ext cx="8478520" cy="902335"/>
          </a:xfrm>
          <a:prstGeom prst="rect">
            <a:avLst/>
          </a:prstGeom>
          <a:solidFill>
            <a:srgbClr val="F3F3F3"/>
          </a:solidFill>
          <a:ln w="28575">
            <a:solidFill>
              <a:srgbClr val="043B5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Описать</a:t>
            </a:r>
            <a:r>
              <a:rPr sz="2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b="1" dirty="0">
                <a:solidFill>
                  <a:srgbClr val="1C1F43"/>
                </a:solidFill>
                <a:latin typeface="Arial"/>
                <a:cs typeface="Arial"/>
              </a:rPr>
              <a:t>разделы</a:t>
            </a:r>
            <a:r>
              <a:rPr sz="2800" b="1" spc="-2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C1F43"/>
                </a:solidFill>
                <a:latin typeface="Arial"/>
                <a:cs typeface="Arial"/>
              </a:rPr>
              <a:t>и/или</a:t>
            </a:r>
            <a:r>
              <a:rPr sz="2800" b="1" spc="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1C1F43"/>
                </a:solidFill>
                <a:latin typeface="Arial"/>
                <a:cs typeface="Arial"/>
              </a:rPr>
              <a:t>темы</a:t>
            </a:r>
            <a:endParaRPr sz="2800">
              <a:latin typeface="Arial"/>
              <a:cs typeface="Arial"/>
            </a:endParaRPr>
          </a:p>
          <a:p>
            <a:pPr marL="96520" algn="ctr">
              <a:lnSpc>
                <a:spcPct val="100000"/>
              </a:lnSpc>
              <a:spcBef>
                <a:spcPts val="15"/>
              </a:spcBef>
            </a:pP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учебного</a:t>
            </a:r>
            <a:r>
              <a:rPr sz="2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предмета,</a:t>
            </a:r>
            <a:r>
              <a:rPr sz="2800" spc="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модуля</a:t>
            </a:r>
            <a:r>
              <a:rPr sz="2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или</a:t>
            </a:r>
            <a:r>
              <a:rPr sz="2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курса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761" y="3529622"/>
            <a:ext cx="8491855" cy="902335"/>
          </a:xfrm>
          <a:prstGeom prst="rect">
            <a:avLst/>
          </a:prstGeom>
          <a:solidFill>
            <a:srgbClr val="F3F3F3"/>
          </a:solidFill>
          <a:ln w="28575">
            <a:solidFill>
              <a:srgbClr val="043B55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3980" algn="ctr">
              <a:lnSpc>
                <a:spcPts val="3354"/>
              </a:lnSpc>
              <a:spcBef>
                <a:spcPts val="254"/>
              </a:spcBef>
            </a:pP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Учесть</a:t>
            </a:r>
            <a:r>
              <a:rPr sz="2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2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содержании</a:t>
            </a:r>
            <a:r>
              <a:rPr sz="2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рабочих</a:t>
            </a:r>
            <a:r>
              <a:rPr sz="28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</a:t>
            </a:r>
            <a:r>
              <a:rPr sz="280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  <a:p>
            <a:pPr marL="95885" algn="ctr">
              <a:lnSpc>
                <a:spcPts val="3354"/>
              </a:lnSpc>
            </a:pPr>
            <a:r>
              <a:rPr sz="2800" b="1" spc="-10" dirty="0">
                <a:solidFill>
                  <a:srgbClr val="1C1F43"/>
                </a:solidFill>
                <a:latin typeface="Arial"/>
                <a:cs typeface="Arial"/>
              </a:rPr>
              <a:t>концепции</a:t>
            </a:r>
            <a:r>
              <a:rPr sz="2800" b="1" spc="-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C1F43"/>
                </a:solidFill>
                <a:latin typeface="Arial"/>
                <a:cs typeface="Arial"/>
              </a:rPr>
              <a:t>преподавания</a:t>
            </a:r>
            <a:r>
              <a:rPr sz="2800" b="1" spc="2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1C1F43"/>
                </a:solidFill>
                <a:latin typeface="Arial"/>
                <a:cs typeface="Arial"/>
              </a:rPr>
              <a:t>учебных</a:t>
            </a:r>
            <a:r>
              <a:rPr sz="2800" b="1" spc="1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1C1F43"/>
                </a:solidFill>
                <a:latin typeface="Arial"/>
                <a:cs typeface="Arial"/>
              </a:rPr>
              <a:t>предметов</a:t>
            </a:r>
            <a:r>
              <a:rPr sz="2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.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200" y="5105387"/>
            <a:ext cx="9067800" cy="1273175"/>
          </a:xfrm>
          <a:custGeom>
            <a:avLst/>
            <a:gdLst/>
            <a:ahLst/>
            <a:cxnLst/>
            <a:rect l="l" t="t" r="r" b="b"/>
            <a:pathLst>
              <a:path w="9067800" h="1273175">
                <a:moveTo>
                  <a:pt x="9067800" y="0"/>
                </a:moveTo>
                <a:lnTo>
                  <a:pt x="0" y="0"/>
                </a:lnTo>
                <a:lnTo>
                  <a:pt x="0" y="1272793"/>
                </a:lnTo>
                <a:lnTo>
                  <a:pt x="9067800" y="1272793"/>
                </a:lnTo>
                <a:lnTo>
                  <a:pt x="9067800" y="0"/>
                </a:lnTo>
                <a:close/>
              </a:path>
            </a:pathLst>
          </a:custGeom>
          <a:solidFill>
            <a:srgbClr val="DFF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939" y="5129022"/>
            <a:ext cx="88595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Всего</a:t>
            </a:r>
            <a:r>
              <a:rPr sz="20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утвердили</a:t>
            </a:r>
            <a:r>
              <a:rPr sz="20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14</a:t>
            </a:r>
            <a:r>
              <a:rPr sz="20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концепций: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истории</a:t>
            </a:r>
            <a:r>
              <a:rPr sz="20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России,</a:t>
            </a:r>
            <a:r>
              <a:rPr sz="20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химии,</a:t>
            </a:r>
            <a:r>
              <a:rPr sz="20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физике,</a:t>
            </a:r>
            <a:r>
              <a:rPr sz="2000" spc="-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астрономии,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обществознанию,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географии, ОБЖ, физкультуре,</a:t>
            </a:r>
            <a:r>
              <a:rPr sz="20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искусству,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технологии,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русскому </a:t>
            </a:r>
            <a:r>
              <a:rPr sz="20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языку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литературе,</a:t>
            </a:r>
            <a:r>
              <a:rPr sz="20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математике,</a:t>
            </a:r>
            <a:r>
              <a:rPr sz="20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новому</a:t>
            </a:r>
            <a:r>
              <a:rPr sz="20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УМК</a:t>
            </a:r>
            <a:r>
              <a:rPr sz="20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</a:t>
            </a:r>
            <a:r>
              <a:rPr sz="20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отечественной</a:t>
            </a:r>
            <a:r>
              <a:rPr sz="2000" spc="-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истории.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244" y="2984982"/>
            <a:ext cx="743775" cy="24386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769" y="1223619"/>
            <a:ext cx="743775" cy="2438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7" y="0"/>
            <a:ext cx="2199640" cy="894715"/>
            <a:chOff x="3047" y="0"/>
            <a:chExt cx="2199640" cy="894715"/>
          </a:xfrm>
        </p:grpSpPr>
        <p:sp>
          <p:nvSpPr>
            <p:cNvPr id="4" name="object 4"/>
            <p:cNvSpPr/>
            <p:nvPr/>
          </p:nvSpPr>
          <p:spPr>
            <a:xfrm>
              <a:off x="1808987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7" name="object 7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0" y="112483"/>
            <a:ext cx="9144000" cy="595630"/>
          </a:xfrm>
          <a:custGeom>
            <a:avLst/>
            <a:gdLst/>
            <a:ahLst/>
            <a:cxnLst/>
            <a:rect l="l" t="t" r="r" b="b"/>
            <a:pathLst>
              <a:path w="9144000" h="595630">
                <a:moveTo>
                  <a:pt x="0" y="0"/>
                </a:moveTo>
                <a:lnTo>
                  <a:pt x="0" y="595033"/>
                </a:lnTo>
                <a:lnTo>
                  <a:pt x="9143999" y="595033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190" algn="ctr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3.</a:t>
            </a:r>
            <a:r>
              <a:rPr sz="1800" spc="-10" dirty="0"/>
              <a:t> </a:t>
            </a:r>
            <a:r>
              <a:rPr sz="1800" spc="-5" dirty="0"/>
              <a:t>Тематическое</a:t>
            </a:r>
            <a:r>
              <a:rPr sz="1800" spc="5" dirty="0"/>
              <a:t> </a:t>
            </a:r>
            <a:r>
              <a:rPr sz="1800" spc="-5" dirty="0"/>
              <a:t>планирование</a:t>
            </a:r>
            <a:r>
              <a:rPr sz="1800" spc="20" dirty="0"/>
              <a:t> </a:t>
            </a:r>
            <a:r>
              <a:rPr sz="1800" dirty="0"/>
              <a:t>с</a:t>
            </a:r>
            <a:r>
              <a:rPr sz="1800" spc="-5" dirty="0"/>
              <a:t> уазанием</a:t>
            </a:r>
            <a:r>
              <a:rPr sz="1800" dirty="0"/>
              <a:t> </a:t>
            </a:r>
            <a:r>
              <a:rPr sz="1800" spc="-5" dirty="0"/>
              <a:t>кол-ва</a:t>
            </a:r>
            <a:endParaRPr sz="1800"/>
          </a:p>
          <a:p>
            <a:pPr marL="757555" algn="ctr">
              <a:lnSpc>
                <a:spcPct val="100000"/>
              </a:lnSpc>
            </a:pPr>
            <a:r>
              <a:rPr sz="1800" spc="-5" dirty="0"/>
              <a:t>академических</a:t>
            </a:r>
            <a:r>
              <a:rPr sz="1800" spc="5" dirty="0"/>
              <a:t> </a:t>
            </a:r>
            <a:r>
              <a:rPr sz="1800" spc="-5" dirty="0"/>
              <a:t>часов,отводимых</a:t>
            </a:r>
            <a:r>
              <a:rPr sz="1800" spc="20" dirty="0"/>
              <a:t> </a:t>
            </a:r>
            <a:r>
              <a:rPr sz="1800" spc="-5" dirty="0"/>
              <a:t>на</a:t>
            </a:r>
            <a:r>
              <a:rPr sz="1800" spc="5" dirty="0"/>
              <a:t> </a:t>
            </a:r>
            <a:r>
              <a:rPr sz="1800" spc="-5" dirty="0"/>
              <a:t>освоение </a:t>
            </a:r>
            <a:r>
              <a:rPr sz="1800" spc="-10" dirty="0"/>
              <a:t>каждой</a:t>
            </a:r>
            <a:r>
              <a:rPr sz="1800" spc="35" dirty="0"/>
              <a:t> </a:t>
            </a:r>
            <a:r>
              <a:rPr sz="1800" spc="-5" dirty="0"/>
              <a:t>темы</a:t>
            </a:r>
            <a:endParaRPr sz="1800"/>
          </a:p>
        </p:txBody>
      </p:sp>
      <p:grpSp>
        <p:nvGrpSpPr>
          <p:cNvPr id="12" name="object 12"/>
          <p:cNvGrpSpPr/>
          <p:nvPr/>
        </p:nvGrpSpPr>
        <p:grpSpPr>
          <a:xfrm>
            <a:off x="351637" y="991933"/>
            <a:ext cx="8456930" cy="1390015"/>
            <a:chOff x="351637" y="991933"/>
            <a:chExt cx="8456930" cy="1390015"/>
          </a:xfrm>
        </p:grpSpPr>
        <p:sp>
          <p:nvSpPr>
            <p:cNvPr id="13" name="object 13"/>
            <p:cNvSpPr/>
            <p:nvPr/>
          </p:nvSpPr>
          <p:spPr>
            <a:xfrm>
              <a:off x="365925" y="1006221"/>
              <a:ext cx="8428355" cy="1361440"/>
            </a:xfrm>
            <a:custGeom>
              <a:avLst/>
              <a:gdLst/>
              <a:ahLst/>
              <a:cxnLst/>
              <a:rect l="l" t="t" r="r" b="b"/>
              <a:pathLst>
                <a:path w="8428355" h="1361439">
                  <a:moveTo>
                    <a:pt x="8428228" y="0"/>
                  </a:moveTo>
                  <a:lnTo>
                    <a:pt x="0" y="0"/>
                  </a:lnTo>
                  <a:lnTo>
                    <a:pt x="0" y="1360931"/>
                  </a:lnTo>
                  <a:lnTo>
                    <a:pt x="8428228" y="1360931"/>
                  </a:lnTo>
                  <a:lnTo>
                    <a:pt x="8428228" y="0"/>
                  </a:lnTo>
                  <a:close/>
                </a:path>
              </a:pathLst>
            </a:custGeom>
            <a:solidFill>
              <a:srgbClr val="FFEBD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5925" y="1006221"/>
              <a:ext cx="8428355" cy="1361440"/>
            </a:xfrm>
            <a:custGeom>
              <a:avLst/>
              <a:gdLst/>
              <a:ahLst/>
              <a:cxnLst/>
              <a:rect l="l" t="t" r="r" b="b"/>
              <a:pathLst>
                <a:path w="8428355" h="1361439">
                  <a:moveTo>
                    <a:pt x="0" y="1360931"/>
                  </a:moveTo>
                  <a:lnTo>
                    <a:pt x="8428228" y="1360931"/>
                  </a:lnTo>
                  <a:lnTo>
                    <a:pt x="8428228" y="0"/>
                  </a:lnTo>
                  <a:lnTo>
                    <a:pt x="0" y="0"/>
                  </a:lnTo>
                  <a:lnTo>
                    <a:pt x="0" y="1360931"/>
                  </a:lnTo>
                  <a:close/>
                </a:path>
              </a:pathLst>
            </a:custGeom>
            <a:ln w="28575">
              <a:solidFill>
                <a:srgbClr val="FFC9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-14287" y="2445194"/>
            <a:ext cx="9121140" cy="737235"/>
            <a:chOff x="-14287" y="2445194"/>
            <a:chExt cx="9121140" cy="737235"/>
          </a:xfrm>
        </p:grpSpPr>
        <p:sp>
          <p:nvSpPr>
            <p:cNvPr id="16" name="object 16"/>
            <p:cNvSpPr/>
            <p:nvPr/>
          </p:nvSpPr>
          <p:spPr>
            <a:xfrm>
              <a:off x="0" y="2459482"/>
              <a:ext cx="9092565" cy="708660"/>
            </a:xfrm>
            <a:custGeom>
              <a:avLst/>
              <a:gdLst/>
              <a:ahLst/>
              <a:cxnLst/>
              <a:rect l="l" t="t" r="r" b="b"/>
              <a:pathLst>
                <a:path w="9092565" h="708660">
                  <a:moveTo>
                    <a:pt x="9014333" y="0"/>
                  </a:moveTo>
                  <a:lnTo>
                    <a:pt x="0" y="0"/>
                  </a:lnTo>
                  <a:lnTo>
                    <a:pt x="0" y="708405"/>
                  </a:lnTo>
                  <a:lnTo>
                    <a:pt x="9014333" y="708405"/>
                  </a:lnTo>
                  <a:lnTo>
                    <a:pt x="9044559" y="699134"/>
                  </a:lnTo>
                  <a:lnTo>
                    <a:pt x="9069324" y="673862"/>
                  </a:lnTo>
                  <a:lnTo>
                    <a:pt x="9085961" y="636396"/>
                  </a:lnTo>
                  <a:lnTo>
                    <a:pt x="9092057" y="590422"/>
                  </a:lnTo>
                  <a:lnTo>
                    <a:pt x="9092057" y="118109"/>
                  </a:lnTo>
                  <a:lnTo>
                    <a:pt x="9085961" y="72135"/>
                  </a:lnTo>
                  <a:lnTo>
                    <a:pt x="9069324" y="34670"/>
                  </a:lnTo>
                  <a:lnTo>
                    <a:pt x="9044559" y="9270"/>
                  </a:lnTo>
                  <a:lnTo>
                    <a:pt x="9014333" y="0"/>
                  </a:lnTo>
                  <a:close/>
                </a:path>
              </a:pathLst>
            </a:custGeom>
            <a:solidFill>
              <a:srgbClr val="BCEA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459482"/>
              <a:ext cx="9092565" cy="708660"/>
            </a:xfrm>
            <a:custGeom>
              <a:avLst/>
              <a:gdLst/>
              <a:ahLst/>
              <a:cxnLst/>
              <a:rect l="l" t="t" r="r" b="b"/>
              <a:pathLst>
                <a:path w="9092565" h="708660">
                  <a:moveTo>
                    <a:pt x="0" y="0"/>
                  </a:moveTo>
                  <a:lnTo>
                    <a:pt x="9014333" y="0"/>
                  </a:lnTo>
                  <a:lnTo>
                    <a:pt x="9044559" y="9270"/>
                  </a:lnTo>
                  <a:lnTo>
                    <a:pt x="9069324" y="34670"/>
                  </a:lnTo>
                  <a:lnTo>
                    <a:pt x="9085961" y="72135"/>
                  </a:lnTo>
                  <a:lnTo>
                    <a:pt x="9092057" y="118109"/>
                  </a:lnTo>
                  <a:lnTo>
                    <a:pt x="9092057" y="590422"/>
                  </a:lnTo>
                  <a:lnTo>
                    <a:pt x="9085961" y="636396"/>
                  </a:lnTo>
                  <a:lnTo>
                    <a:pt x="9069324" y="673862"/>
                  </a:lnTo>
                  <a:lnTo>
                    <a:pt x="9044559" y="699134"/>
                  </a:lnTo>
                  <a:lnTo>
                    <a:pt x="9014333" y="708405"/>
                  </a:lnTo>
                  <a:lnTo>
                    <a:pt x="0" y="708405"/>
                  </a:lnTo>
                </a:path>
              </a:pathLst>
            </a:custGeom>
            <a:ln w="28574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9033" y="1249425"/>
            <a:ext cx="7571105" cy="178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97485" algn="l"/>
              </a:tabLst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перечень</a:t>
            </a:r>
            <a:r>
              <a:rPr sz="16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тем,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планируемых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для</a:t>
            </a:r>
            <a:r>
              <a:rPr sz="16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освоения учениками;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196850" indent="-17272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6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академических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часов,</a:t>
            </a:r>
            <a:r>
              <a:rPr sz="16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отводимых</a:t>
            </a:r>
            <a:r>
              <a:rPr sz="16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на</a:t>
            </a:r>
            <a:r>
              <a:rPr sz="16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освоение</a:t>
            </a:r>
            <a:r>
              <a:rPr sz="16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каждой</a:t>
            </a:r>
            <a:r>
              <a:rPr sz="16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темы;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196850" marR="278765" indent="-172720">
              <a:lnSpc>
                <a:spcPts val="1700"/>
              </a:lnSpc>
              <a:spcBef>
                <a:spcPts val="325"/>
              </a:spcBef>
              <a:buChar char="•"/>
              <a:tabLst>
                <a:tab pos="197485" algn="l"/>
              </a:tabLst>
            </a:pP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6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об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учебно-методических</a:t>
            </a:r>
            <a:r>
              <a:rPr sz="1600" spc="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материалах,</a:t>
            </a:r>
            <a:r>
              <a:rPr sz="16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которые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можно</a:t>
            </a:r>
            <a:r>
              <a:rPr sz="16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использовать</a:t>
            </a:r>
            <a:r>
              <a:rPr sz="16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при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изучении</a:t>
            </a:r>
            <a:r>
              <a:rPr sz="16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каждой</a:t>
            </a:r>
            <a:r>
              <a:rPr sz="16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ts val="2430"/>
              </a:lnSpc>
            </a:pPr>
            <a:r>
              <a:rPr sz="2050" dirty="0">
                <a:latin typeface="Microsoft Sans Serif"/>
                <a:cs typeface="Microsoft Sans Serif"/>
              </a:rPr>
              <a:t> </a:t>
            </a:r>
            <a:endParaRPr sz="2050">
              <a:latin typeface="Microsoft Sans Serif"/>
              <a:cs typeface="Microsoft Sans Serif"/>
            </a:endParaRPr>
          </a:p>
          <a:p>
            <a:pPr marL="73660" marR="50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C1F43"/>
                </a:solidFill>
                <a:latin typeface="Arial"/>
                <a:cs typeface="Arial"/>
              </a:rPr>
              <a:t>В</a:t>
            </a:r>
            <a:r>
              <a:rPr sz="1600" b="1" spc="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1C1F43"/>
                </a:solidFill>
                <a:latin typeface="Arial"/>
                <a:cs typeface="Arial"/>
              </a:rPr>
              <a:t>качестве</a:t>
            </a:r>
            <a:r>
              <a:rPr sz="1600" b="1" spc="3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C1F43"/>
                </a:solidFill>
                <a:latin typeface="Arial"/>
                <a:cs typeface="Arial"/>
              </a:rPr>
              <a:t>электронных</a:t>
            </a:r>
            <a:r>
              <a:rPr sz="1600" b="1" spc="6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C1F43"/>
                </a:solidFill>
                <a:latin typeface="Arial"/>
                <a:cs typeface="Arial"/>
              </a:rPr>
              <a:t>учебно-методических</a:t>
            </a:r>
            <a:r>
              <a:rPr sz="1600" b="1" spc="85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C1F43"/>
                </a:solidFill>
                <a:latin typeface="Arial"/>
                <a:cs typeface="Arial"/>
              </a:rPr>
              <a:t>материалов</a:t>
            </a:r>
            <a:r>
              <a:rPr sz="1600" b="1" spc="7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C1F43"/>
                </a:solidFill>
                <a:latin typeface="Arial"/>
                <a:cs typeface="Arial"/>
              </a:rPr>
              <a:t>учителя</a:t>
            </a:r>
            <a:r>
              <a:rPr sz="1600" b="1" spc="7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C1F43"/>
                </a:solidFill>
                <a:latin typeface="Arial"/>
                <a:cs typeface="Arial"/>
              </a:rPr>
              <a:t>могут </a:t>
            </a:r>
            <a:r>
              <a:rPr sz="1600" b="1" spc="-430" dirty="0">
                <a:solidFill>
                  <a:srgbClr val="1C1F4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C1F43"/>
                </a:solidFill>
                <a:latin typeface="Arial"/>
                <a:cs typeface="Arial"/>
              </a:rPr>
              <a:t>указать: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43001" y="3344100"/>
            <a:ext cx="2743200" cy="632460"/>
            <a:chOff x="343001" y="3344100"/>
            <a:chExt cx="2743200" cy="632460"/>
          </a:xfrm>
        </p:grpSpPr>
        <p:sp>
          <p:nvSpPr>
            <p:cNvPr id="20" name="object 20"/>
            <p:cNvSpPr/>
            <p:nvPr/>
          </p:nvSpPr>
          <p:spPr>
            <a:xfrm>
              <a:off x="357289" y="3358388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21" y="0"/>
                  </a:moveTo>
                  <a:lnTo>
                    <a:pt x="100583" y="0"/>
                  </a:lnTo>
                  <a:lnTo>
                    <a:pt x="61429" y="7874"/>
                  </a:lnTo>
                  <a:lnTo>
                    <a:pt x="29464" y="29463"/>
                  </a:lnTo>
                  <a:lnTo>
                    <a:pt x="7912" y="61467"/>
                  </a:lnTo>
                  <a:lnTo>
                    <a:pt x="0" y="100584"/>
                  </a:lnTo>
                  <a:lnTo>
                    <a:pt x="0" y="502919"/>
                  </a:lnTo>
                  <a:lnTo>
                    <a:pt x="7912" y="542036"/>
                  </a:lnTo>
                  <a:lnTo>
                    <a:pt x="29464" y="574039"/>
                  </a:lnTo>
                  <a:lnTo>
                    <a:pt x="61429" y="595630"/>
                  </a:lnTo>
                  <a:lnTo>
                    <a:pt x="100583" y="603504"/>
                  </a:lnTo>
                  <a:lnTo>
                    <a:pt x="2613621" y="603504"/>
                  </a:lnTo>
                  <a:lnTo>
                    <a:pt x="2652737" y="595630"/>
                  </a:lnTo>
                  <a:lnTo>
                    <a:pt x="2684741" y="574039"/>
                  </a:lnTo>
                  <a:lnTo>
                    <a:pt x="2706331" y="542036"/>
                  </a:lnTo>
                  <a:lnTo>
                    <a:pt x="2714205" y="502919"/>
                  </a:lnTo>
                  <a:lnTo>
                    <a:pt x="2714205" y="100584"/>
                  </a:lnTo>
                  <a:lnTo>
                    <a:pt x="2706331" y="61467"/>
                  </a:lnTo>
                  <a:lnTo>
                    <a:pt x="2684741" y="29463"/>
                  </a:lnTo>
                  <a:lnTo>
                    <a:pt x="2652737" y="7874"/>
                  </a:lnTo>
                  <a:lnTo>
                    <a:pt x="261362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7289" y="3358388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912" y="61467"/>
                  </a:lnTo>
                  <a:lnTo>
                    <a:pt x="29464" y="29463"/>
                  </a:lnTo>
                  <a:lnTo>
                    <a:pt x="61429" y="7874"/>
                  </a:lnTo>
                  <a:lnTo>
                    <a:pt x="100583" y="0"/>
                  </a:lnTo>
                  <a:lnTo>
                    <a:pt x="2613621" y="0"/>
                  </a:lnTo>
                  <a:lnTo>
                    <a:pt x="2652737" y="7874"/>
                  </a:lnTo>
                  <a:lnTo>
                    <a:pt x="2684741" y="29463"/>
                  </a:lnTo>
                  <a:lnTo>
                    <a:pt x="2706331" y="61467"/>
                  </a:lnTo>
                  <a:lnTo>
                    <a:pt x="2714205" y="100584"/>
                  </a:lnTo>
                  <a:lnTo>
                    <a:pt x="2714205" y="502919"/>
                  </a:lnTo>
                  <a:lnTo>
                    <a:pt x="2706331" y="542036"/>
                  </a:lnTo>
                  <a:lnTo>
                    <a:pt x="2684741" y="574039"/>
                  </a:lnTo>
                  <a:lnTo>
                    <a:pt x="2652737" y="595630"/>
                  </a:lnTo>
                  <a:lnTo>
                    <a:pt x="2613621" y="603504"/>
                  </a:lnTo>
                  <a:lnTo>
                    <a:pt x="100583" y="603504"/>
                  </a:lnTo>
                  <a:lnTo>
                    <a:pt x="61429" y="595630"/>
                  </a:lnTo>
                  <a:lnTo>
                    <a:pt x="29464" y="574039"/>
                  </a:lnTo>
                  <a:lnTo>
                    <a:pt x="7912" y="542036"/>
                  </a:lnTo>
                  <a:lnTo>
                    <a:pt x="0" y="502919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7743" y="3412693"/>
            <a:ext cx="17272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мультимедийные 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24618" y="3254438"/>
            <a:ext cx="2743200" cy="632460"/>
            <a:chOff x="3424618" y="3254438"/>
            <a:chExt cx="2743200" cy="632460"/>
          </a:xfrm>
        </p:grpSpPr>
        <p:sp>
          <p:nvSpPr>
            <p:cNvPr id="24" name="object 24"/>
            <p:cNvSpPr/>
            <p:nvPr/>
          </p:nvSpPr>
          <p:spPr>
            <a:xfrm>
              <a:off x="3438905" y="3268726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2613660" y="0"/>
                  </a:moveTo>
                  <a:lnTo>
                    <a:pt x="100457" y="0"/>
                  </a:lnTo>
                  <a:lnTo>
                    <a:pt x="61341" y="8000"/>
                  </a:lnTo>
                  <a:lnTo>
                    <a:pt x="29464" y="29590"/>
                  </a:lnTo>
                  <a:lnTo>
                    <a:pt x="7874" y="61468"/>
                  </a:lnTo>
                  <a:lnTo>
                    <a:pt x="0" y="100584"/>
                  </a:lnTo>
                  <a:lnTo>
                    <a:pt x="0" y="502919"/>
                  </a:lnTo>
                  <a:lnTo>
                    <a:pt x="7874" y="542163"/>
                  </a:lnTo>
                  <a:lnTo>
                    <a:pt x="29464" y="574040"/>
                  </a:lnTo>
                  <a:lnTo>
                    <a:pt x="61341" y="595630"/>
                  </a:lnTo>
                  <a:lnTo>
                    <a:pt x="100457" y="603504"/>
                  </a:lnTo>
                  <a:lnTo>
                    <a:pt x="2613660" y="603504"/>
                  </a:lnTo>
                  <a:lnTo>
                    <a:pt x="2652776" y="595630"/>
                  </a:lnTo>
                  <a:lnTo>
                    <a:pt x="2684653" y="574040"/>
                  </a:lnTo>
                  <a:lnTo>
                    <a:pt x="2706243" y="542163"/>
                  </a:lnTo>
                  <a:lnTo>
                    <a:pt x="2714117" y="502919"/>
                  </a:lnTo>
                  <a:lnTo>
                    <a:pt x="2714117" y="100584"/>
                  </a:lnTo>
                  <a:lnTo>
                    <a:pt x="2706243" y="61468"/>
                  </a:lnTo>
                  <a:lnTo>
                    <a:pt x="2684653" y="29590"/>
                  </a:lnTo>
                  <a:lnTo>
                    <a:pt x="2652776" y="8000"/>
                  </a:lnTo>
                  <a:lnTo>
                    <a:pt x="261366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38905" y="3268726"/>
              <a:ext cx="2714625" cy="603885"/>
            </a:xfrm>
            <a:custGeom>
              <a:avLst/>
              <a:gdLst/>
              <a:ahLst/>
              <a:cxnLst/>
              <a:rect l="l" t="t" r="r" b="b"/>
              <a:pathLst>
                <a:path w="2714625" h="603885">
                  <a:moveTo>
                    <a:pt x="0" y="100584"/>
                  </a:moveTo>
                  <a:lnTo>
                    <a:pt x="7874" y="61468"/>
                  </a:lnTo>
                  <a:lnTo>
                    <a:pt x="29464" y="29590"/>
                  </a:lnTo>
                  <a:lnTo>
                    <a:pt x="61341" y="8000"/>
                  </a:lnTo>
                  <a:lnTo>
                    <a:pt x="100457" y="0"/>
                  </a:lnTo>
                  <a:lnTo>
                    <a:pt x="2613660" y="0"/>
                  </a:lnTo>
                  <a:lnTo>
                    <a:pt x="2652776" y="8000"/>
                  </a:lnTo>
                  <a:lnTo>
                    <a:pt x="2684653" y="29590"/>
                  </a:lnTo>
                  <a:lnTo>
                    <a:pt x="2706243" y="61468"/>
                  </a:lnTo>
                  <a:lnTo>
                    <a:pt x="2714117" y="100584"/>
                  </a:lnTo>
                  <a:lnTo>
                    <a:pt x="2714117" y="502919"/>
                  </a:lnTo>
                  <a:lnTo>
                    <a:pt x="2706243" y="542163"/>
                  </a:lnTo>
                  <a:lnTo>
                    <a:pt x="2684653" y="574040"/>
                  </a:lnTo>
                  <a:lnTo>
                    <a:pt x="2652776" y="595630"/>
                  </a:lnTo>
                  <a:lnTo>
                    <a:pt x="2613660" y="603504"/>
                  </a:lnTo>
                  <a:lnTo>
                    <a:pt x="100457" y="603504"/>
                  </a:lnTo>
                  <a:lnTo>
                    <a:pt x="61341" y="595630"/>
                  </a:lnTo>
                  <a:lnTo>
                    <a:pt x="29464" y="574040"/>
                  </a:lnTo>
                  <a:lnTo>
                    <a:pt x="7874" y="542163"/>
                  </a:lnTo>
                  <a:lnTo>
                    <a:pt x="0" y="502919"/>
                  </a:lnTo>
                  <a:lnTo>
                    <a:pt x="0" y="100584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50309" y="3290697"/>
            <a:ext cx="2471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учебники и</a:t>
            </a:r>
            <a:r>
              <a:rPr sz="16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03521" y="3534917"/>
            <a:ext cx="10750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задачники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345745" y="3242500"/>
            <a:ext cx="2568575" cy="728980"/>
            <a:chOff x="6345745" y="3242500"/>
            <a:chExt cx="2568575" cy="728980"/>
          </a:xfrm>
        </p:grpSpPr>
        <p:sp>
          <p:nvSpPr>
            <p:cNvPr id="29" name="object 29"/>
            <p:cNvSpPr/>
            <p:nvPr/>
          </p:nvSpPr>
          <p:spPr>
            <a:xfrm>
              <a:off x="6360033" y="3256788"/>
              <a:ext cx="2540000" cy="700405"/>
            </a:xfrm>
            <a:custGeom>
              <a:avLst/>
              <a:gdLst/>
              <a:ahLst/>
              <a:cxnLst/>
              <a:rect l="l" t="t" r="r" b="b"/>
              <a:pathLst>
                <a:path w="2540000" h="700404">
                  <a:moveTo>
                    <a:pt x="2431541" y="0"/>
                  </a:moveTo>
                  <a:lnTo>
                    <a:pt x="108330" y="0"/>
                  </a:lnTo>
                  <a:lnTo>
                    <a:pt x="66166" y="9144"/>
                  </a:lnTo>
                  <a:lnTo>
                    <a:pt x="31750" y="34162"/>
                  </a:lnTo>
                  <a:lnTo>
                    <a:pt x="8508" y="71374"/>
                  </a:lnTo>
                  <a:lnTo>
                    <a:pt x="0" y="116712"/>
                  </a:lnTo>
                  <a:lnTo>
                    <a:pt x="0" y="583692"/>
                  </a:lnTo>
                  <a:lnTo>
                    <a:pt x="8508" y="629031"/>
                  </a:lnTo>
                  <a:lnTo>
                    <a:pt x="31750" y="666242"/>
                  </a:lnTo>
                  <a:lnTo>
                    <a:pt x="66166" y="691261"/>
                  </a:lnTo>
                  <a:lnTo>
                    <a:pt x="108330" y="700405"/>
                  </a:lnTo>
                  <a:lnTo>
                    <a:pt x="2431541" y="700405"/>
                  </a:lnTo>
                  <a:lnTo>
                    <a:pt x="2473578" y="691261"/>
                  </a:lnTo>
                  <a:lnTo>
                    <a:pt x="2508122" y="666242"/>
                  </a:lnTo>
                  <a:lnTo>
                    <a:pt x="2531364" y="629031"/>
                  </a:lnTo>
                  <a:lnTo>
                    <a:pt x="2539872" y="583692"/>
                  </a:lnTo>
                  <a:lnTo>
                    <a:pt x="2539872" y="116712"/>
                  </a:lnTo>
                  <a:lnTo>
                    <a:pt x="2531364" y="71374"/>
                  </a:lnTo>
                  <a:lnTo>
                    <a:pt x="2508122" y="34162"/>
                  </a:lnTo>
                  <a:lnTo>
                    <a:pt x="2473578" y="9144"/>
                  </a:lnTo>
                  <a:lnTo>
                    <a:pt x="243154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60033" y="3256788"/>
              <a:ext cx="2540000" cy="700405"/>
            </a:xfrm>
            <a:custGeom>
              <a:avLst/>
              <a:gdLst/>
              <a:ahLst/>
              <a:cxnLst/>
              <a:rect l="l" t="t" r="r" b="b"/>
              <a:pathLst>
                <a:path w="2540000" h="700404">
                  <a:moveTo>
                    <a:pt x="0" y="116712"/>
                  </a:moveTo>
                  <a:lnTo>
                    <a:pt x="8508" y="71374"/>
                  </a:lnTo>
                  <a:lnTo>
                    <a:pt x="31750" y="34162"/>
                  </a:lnTo>
                  <a:lnTo>
                    <a:pt x="66166" y="9144"/>
                  </a:lnTo>
                  <a:lnTo>
                    <a:pt x="108330" y="0"/>
                  </a:lnTo>
                  <a:lnTo>
                    <a:pt x="2431541" y="0"/>
                  </a:lnTo>
                  <a:lnTo>
                    <a:pt x="2473578" y="9144"/>
                  </a:lnTo>
                  <a:lnTo>
                    <a:pt x="2508122" y="34162"/>
                  </a:lnTo>
                  <a:lnTo>
                    <a:pt x="2531364" y="71374"/>
                  </a:lnTo>
                  <a:lnTo>
                    <a:pt x="2539872" y="116712"/>
                  </a:lnTo>
                  <a:lnTo>
                    <a:pt x="2539872" y="583692"/>
                  </a:lnTo>
                  <a:lnTo>
                    <a:pt x="2531364" y="629031"/>
                  </a:lnTo>
                  <a:lnTo>
                    <a:pt x="2508122" y="666242"/>
                  </a:lnTo>
                  <a:lnTo>
                    <a:pt x="2473578" y="691261"/>
                  </a:lnTo>
                  <a:lnTo>
                    <a:pt x="2431541" y="700405"/>
                  </a:lnTo>
                  <a:lnTo>
                    <a:pt x="108330" y="700405"/>
                  </a:lnTo>
                  <a:lnTo>
                    <a:pt x="66166" y="691261"/>
                  </a:lnTo>
                  <a:lnTo>
                    <a:pt x="31750" y="666242"/>
                  </a:lnTo>
                  <a:lnTo>
                    <a:pt x="8508" y="629031"/>
                  </a:lnTo>
                  <a:lnTo>
                    <a:pt x="0" y="583692"/>
                  </a:lnTo>
                  <a:lnTo>
                    <a:pt x="0" y="116712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630161" y="3418459"/>
            <a:ext cx="2475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библиотеки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5925" y="4367974"/>
            <a:ext cx="2743200" cy="600075"/>
            <a:chOff x="365925" y="4367974"/>
            <a:chExt cx="2743200" cy="600075"/>
          </a:xfrm>
        </p:grpSpPr>
        <p:sp>
          <p:nvSpPr>
            <p:cNvPr id="33" name="object 33"/>
            <p:cNvSpPr/>
            <p:nvPr/>
          </p:nvSpPr>
          <p:spPr>
            <a:xfrm>
              <a:off x="380212" y="4382261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2619019" y="0"/>
                  </a:moveTo>
                  <a:lnTo>
                    <a:pt x="95250" y="0"/>
                  </a:lnTo>
                  <a:lnTo>
                    <a:pt x="58178" y="7493"/>
                  </a:lnTo>
                  <a:lnTo>
                    <a:pt x="27901" y="27939"/>
                  </a:lnTo>
                  <a:lnTo>
                    <a:pt x="7492" y="58293"/>
                  </a:lnTo>
                  <a:lnTo>
                    <a:pt x="0" y="95250"/>
                  </a:lnTo>
                  <a:lnTo>
                    <a:pt x="0" y="476250"/>
                  </a:lnTo>
                  <a:lnTo>
                    <a:pt x="7492" y="513333"/>
                  </a:lnTo>
                  <a:lnTo>
                    <a:pt x="27901" y="543687"/>
                  </a:lnTo>
                  <a:lnTo>
                    <a:pt x="58178" y="564007"/>
                  </a:lnTo>
                  <a:lnTo>
                    <a:pt x="95250" y="571500"/>
                  </a:lnTo>
                  <a:lnTo>
                    <a:pt x="2619019" y="571500"/>
                  </a:lnTo>
                  <a:lnTo>
                    <a:pt x="2656103" y="564007"/>
                  </a:lnTo>
                  <a:lnTo>
                    <a:pt x="2686329" y="543687"/>
                  </a:lnTo>
                  <a:lnTo>
                    <a:pt x="2706776" y="513333"/>
                  </a:lnTo>
                  <a:lnTo>
                    <a:pt x="2714269" y="476250"/>
                  </a:lnTo>
                  <a:lnTo>
                    <a:pt x="2714269" y="95250"/>
                  </a:lnTo>
                  <a:lnTo>
                    <a:pt x="2706776" y="58293"/>
                  </a:lnTo>
                  <a:lnTo>
                    <a:pt x="2686329" y="27939"/>
                  </a:lnTo>
                  <a:lnTo>
                    <a:pt x="2656103" y="7493"/>
                  </a:lnTo>
                  <a:lnTo>
                    <a:pt x="2619019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0212" y="4382261"/>
              <a:ext cx="2714625" cy="571500"/>
            </a:xfrm>
            <a:custGeom>
              <a:avLst/>
              <a:gdLst/>
              <a:ahLst/>
              <a:cxnLst/>
              <a:rect l="l" t="t" r="r" b="b"/>
              <a:pathLst>
                <a:path w="2714625" h="571500">
                  <a:moveTo>
                    <a:pt x="0" y="95250"/>
                  </a:moveTo>
                  <a:lnTo>
                    <a:pt x="7492" y="58293"/>
                  </a:lnTo>
                  <a:lnTo>
                    <a:pt x="27901" y="27939"/>
                  </a:lnTo>
                  <a:lnTo>
                    <a:pt x="58178" y="7493"/>
                  </a:lnTo>
                  <a:lnTo>
                    <a:pt x="95250" y="0"/>
                  </a:lnTo>
                  <a:lnTo>
                    <a:pt x="2619019" y="0"/>
                  </a:lnTo>
                  <a:lnTo>
                    <a:pt x="2656103" y="7493"/>
                  </a:lnTo>
                  <a:lnTo>
                    <a:pt x="2686329" y="27939"/>
                  </a:lnTo>
                  <a:lnTo>
                    <a:pt x="2706776" y="58293"/>
                  </a:lnTo>
                  <a:lnTo>
                    <a:pt x="2714269" y="95250"/>
                  </a:lnTo>
                  <a:lnTo>
                    <a:pt x="2714269" y="476250"/>
                  </a:lnTo>
                  <a:lnTo>
                    <a:pt x="2706776" y="513333"/>
                  </a:lnTo>
                  <a:lnTo>
                    <a:pt x="2686329" y="543687"/>
                  </a:lnTo>
                  <a:lnTo>
                    <a:pt x="2656103" y="564007"/>
                  </a:lnTo>
                  <a:lnTo>
                    <a:pt x="2619019" y="571500"/>
                  </a:lnTo>
                  <a:lnTo>
                    <a:pt x="95250" y="571500"/>
                  </a:lnTo>
                  <a:lnTo>
                    <a:pt x="58178" y="564007"/>
                  </a:lnTo>
                  <a:lnTo>
                    <a:pt x="27901" y="543687"/>
                  </a:lnTo>
                  <a:lnTo>
                    <a:pt x="7492" y="513333"/>
                  </a:lnTo>
                  <a:lnTo>
                    <a:pt x="0" y="476250"/>
                  </a:lnTo>
                  <a:lnTo>
                    <a:pt x="0" y="95250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37743" y="4368165"/>
            <a:ext cx="13138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виртуальные </a:t>
            </a:r>
            <a:r>
              <a:rPr sz="1600" spc="-409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лаборатории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61823" y="4296346"/>
            <a:ext cx="2555240" cy="851535"/>
            <a:chOff x="6461823" y="4296346"/>
            <a:chExt cx="2555240" cy="851535"/>
          </a:xfrm>
        </p:grpSpPr>
        <p:sp>
          <p:nvSpPr>
            <p:cNvPr id="37" name="object 37"/>
            <p:cNvSpPr/>
            <p:nvPr/>
          </p:nvSpPr>
          <p:spPr>
            <a:xfrm>
              <a:off x="6476110" y="4310634"/>
              <a:ext cx="2526665" cy="822960"/>
            </a:xfrm>
            <a:custGeom>
              <a:avLst/>
              <a:gdLst/>
              <a:ahLst/>
              <a:cxnLst/>
              <a:rect l="l" t="t" r="r" b="b"/>
              <a:pathLst>
                <a:path w="2526665" h="822960">
                  <a:moveTo>
                    <a:pt x="2424175" y="0"/>
                  </a:moveTo>
                  <a:lnTo>
                    <a:pt x="101981" y="0"/>
                  </a:lnTo>
                  <a:lnTo>
                    <a:pt x="62357" y="10795"/>
                  </a:lnTo>
                  <a:lnTo>
                    <a:pt x="29844" y="40259"/>
                  </a:lnTo>
                  <a:lnTo>
                    <a:pt x="8000" y="83820"/>
                  </a:lnTo>
                  <a:lnTo>
                    <a:pt x="0" y="137160"/>
                  </a:lnTo>
                  <a:lnTo>
                    <a:pt x="0" y="685546"/>
                  </a:lnTo>
                  <a:lnTo>
                    <a:pt x="8000" y="738886"/>
                  </a:lnTo>
                  <a:lnTo>
                    <a:pt x="29844" y="782447"/>
                  </a:lnTo>
                  <a:lnTo>
                    <a:pt x="62357" y="811911"/>
                  </a:lnTo>
                  <a:lnTo>
                    <a:pt x="101981" y="822579"/>
                  </a:lnTo>
                  <a:lnTo>
                    <a:pt x="2424175" y="822579"/>
                  </a:lnTo>
                  <a:lnTo>
                    <a:pt x="2463799" y="811911"/>
                  </a:lnTo>
                  <a:lnTo>
                    <a:pt x="2496312" y="782447"/>
                  </a:lnTo>
                  <a:lnTo>
                    <a:pt x="2518156" y="738886"/>
                  </a:lnTo>
                  <a:lnTo>
                    <a:pt x="2526157" y="685546"/>
                  </a:lnTo>
                  <a:lnTo>
                    <a:pt x="2526157" y="137160"/>
                  </a:lnTo>
                  <a:lnTo>
                    <a:pt x="2518156" y="83820"/>
                  </a:lnTo>
                  <a:lnTo>
                    <a:pt x="2496312" y="40259"/>
                  </a:lnTo>
                  <a:lnTo>
                    <a:pt x="2463799" y="10795"/>
                  </a:lnTo>
                  <a:lnTo>
                    <a:pt x="242417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76110" y="4310634"/>
              <a:ext cx="2526665" cy="822960"/>
            </a:xfrm>
            <a:custGeom>
              <a:avLst/>
              <a:gdLst/>
              <a:ahLst/>
              <a:cxnLst/>
              <a:rect l="l" t="t" r="r" b="b"/>
              <a:pathLst>
                <a:path w="2526665" h="822960">
                  <a:moveTo>
                    <a:pt x="0" y="137160"/>
                  </a:moveTo>
                  <a:lnTo>
                    <a:pt x="8000" y="83820"/>
                  </a:lnTo>
                  <a:lnTo>
                    <a:pt x="29844" y="40259"/>
                  </a:lnTo>
                  <a:lnTo>
                    <a:pt x="62357" y="10795"/>
                  </a:lnTo>
                  <a:lnTo>
                    <a:pt x="101981" y="0"/>
                  </a:lnTo>
                  <a:lnTo>
                    <a:pt x="2424175" y="0"/>
                  </a:lnTo>
                  <a:lnTo>
                    <a:pt x="2463799" y="10795"/>
                  </a:lnTo>
                  <a:lnTo>
                    <a:pt x="2496312" y="40259"/>
                  </a:lnTo>
                  <a:lnTo>
                    <a:pt x="2518156" y="83820"/>
                  </a:lnTo>
                  <a:lnTo>
                    <a:pt x="2526157" y="137160"/>
                  </a:lnTo>
                  <a:lnTo>
                    <a:pt x="2526157" y="685546"/>
                  </a:lnTo>
                  <a:lnTo>
                    <a:pt x="2518156" y="738886"/>
                  </a:lnTo>
                  <a:lnTo>
                    <a:pt x="2496312" y="782447"/>
                  </a:lnTo>
                  <a:lnTo>
                    <a:pt x="2463799" y="811911"/>
                  </a:lnTo>
                  <a:lnTo>
                    <a:pt x="2424175" y="822579"/>
                  </a:lnTo>
                  <a:lnTo>
                    <a:pt x="101981" y="822579"/>
                  </a:lnTo>
                  <a:lnTo>
                    <a:pt x="62357" y="811911"/>
                  </a:lnTo>
                  <a:lnTo>
                    <a:pt x="29844" y="782447"/>
                  </a:lnTo>
                  <a:lnTo>
                    <a:pt x="8000" y="738886"/>
                  </a:lnTo>
                  <a:lnTo>
                    <a:pt x="0" y="685546"/>
                  </a:lnTo>
                  <a:lnTo>
                    <a:pt x="0" y="137160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041006" y="4445000"/>
            <a:ext cx="1155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игровые 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28022" y="4230052"/>
            <a:ext cx="3114675" cy="934085"/>
            <a:chOff x="3228022" y="4230052"/>
            <a:chExt cx="3114675" cy="934085"/>
          </a:xfrm>
        </p:grpSpPr>
        <p:sp>
          <p:nvSpPr>
            <p:cNvPr id="41" name="object 41"/>
            <p:cNvSpPr/>
            <p:nvPr/>
          </p:nvSpPr>
          <p:spPr>
            <a:xfrm>
              <a:off x="3242310" y="4244340"/>
              <a:ext cx="3086100" cy="905510"/>
            </a:xfrm>
            <a:custGeom>
              <a:avLst/>
              <a:gdLst/>
              <a:ahLst/>
              <a:cxnLst/>
              <a:rect l="l" t="t" r="r" b="b"/>
              <a:pathLst>
                <a:path w="3086100" h="905510">
                  <a:moveTo>
                    <a:pt x="2977641" y="0"/>
                  </a:moveTo>
                  <a:lnTo>
                    <a:pt x="108203" y="0"/>
                  </a:lnTo>
                  <a:lnTo>
                    <a:pt x="66166" y="11937"/>
                  </a:lnTo>
                  <a:lnTo>
                    <a:pt x="31623" y="44323"/>
                  </a:lnTo>
                  <a:lnTo>
                    <a:pt x="8508" y="92202"/>
                  </a:lnTo>
                  <a:lnTo>
                    <a:pt x="0" y="150876"/>
                  </a:lnTo>
                  <a:lnTo>
                    <a:pt x="0" y="754380"/>
                  </a:lnTo>
                  <a:lnTo>
                    <a:pt x="8508" y="813181"/>
                  </a:lnTo>
                  <a:lnTo>
                    <a:pt x="31623" y="861060"/>
                  </a:lnTo>
                  <a:lnTo>
                    <a:pt x="66166" y="893445"/>
                  </a:lnTo>
                  <a:lnTo>
                    <a:pt x="108203" y="905256"/>
                  </a:lnTo>
                  <a:lnTo>
                    <a:pt x="2977641" y="905256"/>
                  </a:lnTo>
                  <a:lnTo>
                    <a:pt x="3019805" y="893445"/>
                  </a:lnTo>
                  <a:lnTo>
                    <a:pt x="3054223" y="861060"/>
                  </a:lnTo>
                  <a:lnTo>
                    <a:pt x="3077337" y="813181"/>
                  </a:lnTo>
                  <a:lnTo>
                    <a:pt x="3085845" y="754380"/>
                  </a:lnTo>
                  <a:lnTo>
                    <a:pt x="3085845" y="150876"/>
                  </a:lnTo>
                  <a:lnTo>
                    <a:pt x="3077337" y="92202"/>
                  </a:lnTo>
                  <a:lnTo>
                    <a:pt x="3054223" y="44323"/>
                  </a:lnTo>
                  <a:lnTo>
                    <a:pt x="3019805" y="11937"/>
                  </a:lnTo>
                  <a:lnTo>
                    <a:pt x="2977641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42310" y="4244340"/>
              <a:ext cx="3086100" cy="905510"/>
            </a:xfrm>
            <a:custGeom>
              <a:avLst/>
              <a:gdLst/>
              <a:ahLst/>
              <a:cxnLst/>
              <a:rect l="l" t="t" r="r" b="b"/>
              <a:pathLst>
                <a:path w="3086100" h="905510">
                  <a:moveTo>
                    <a:pt x="0" y="150876"/>
                  </a:moveTo>
                  <a:lnTo>
                    <a:pt x="8508" y="92202"/>
                  </a:lnTo>
                  <a:lnTo>
                    <a:pt x="31623" y="44323"/>
                  </a:lnTo>
                  <a:lnTo>
                    <a:pt x="66166" y="11937"/>
                  </a:lnTo>
                  <a:lnTo>
                    <a:pt x="108203" y="0"/>
                  </a:lnTo>
                  <a:lnTo>
                    <a:pt x="2977641" y="0"/>
                  </a:lnTo>
                  <a:lnTo>
                    <a:pt x="3019805" y="11937"/>
                  </a:lnTo>
                  <a:lnTo>
                    <a:pt x="3054223" y="44323"/>
                  </a:lnTo>
                  <a:lnTo>
                    <a:pt x="3077337" y="92202"/>
                  </a:lnTo>
                  <a:lnTo>
                    <a:pt x="3085845" y="150876"/>
                  </a:lnTo>
                  <a:lnTo>
                    <a:pt x="3085845" y="754380"/>
                  </a:lnTo>
                  <a:lnTo>
                    <a:pt x="3077337" y="813181"/>
                  </a:lnTo>
                  <a:lnTo>
                    <a:pt x="3054223" y="861060"/>
                  </a:lnTo>
                  <a:lnTo>
                    <a:pt x="3019805" y="893445"/>
                  </a:lnTo>
                  <a:lnTo>
                    <a:pt x="2977641" y="905256"/>
                  </a:lnTo>
                  <a:lnTo>
                    <a:pt x="108203" y="905256"/>
                  </a:lnTo>
                  <a:lnTo>
                    <a:pt x="66166" y="893445"/>
                  </a:lnTo>
                  <a:lnTo>
                    <a:pt x="31623" y="861060"/>
                  </a:lnTo>
                  <a:lnTo>
                    <a:pt x="8508" y="813181"/>
                  </a:lnTo>
                  <a:lnTo>
                    <a:pt x="0" y="754380"/>
                  </a:lnTo>
                  <a:lnTo>
                    <a:pt x="0" y="150876"/>
                  </a:lnTo>
                  <a:close/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30548" y="4376165"/>
            <a:ext cx="21177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коллекции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цифровых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образовательных </a:t>
            </a:r>
            <a:r>
              <a:rPr sz="16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ресурсов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4297" y="5406491"/>
            <a:ext cx="8691245" cy="872490"/>
          </a:xfrm>
          <a:prstGeom prst="rect">
            <a:avLst/>
          </a:prstGeom>
          <a:solidFill>
            <a:srgbClr val="F3F3F3"/>
          </a:solidFill>
          <a:ln w="28575">
            <a:solidFill>
              <a:srgbClr val="FFC97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 marR="1310640" algn="just">
              <a:lnSpc>
                <a:spcPct val="100000"/>
              </a:lnSpc>
              <a:spcBef>
                <a:spcPts val="290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Электронные учебно-методические материалы должны позволять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использовать дидактические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возможности ИКТ,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а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их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содержание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–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соответствовать</a:t>
            </a:r>
            <a:r>
              <a:rPr sz="1800" spc="-3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законодательству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об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образовании.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18" y="93598"/>
            <a:ext cx="5739130" cy="1972945"/>
            <a:chOff x="59918" y="93598"/>
            <a:chExt cx="5739130" cy="19729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18" y="124332"/>
              <a:ext cx="2824480" cy="19110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8586" y="93598"/>
              <a:ext cx="2880360" cy="197256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8939" y="93598"/>
            <a:ext cx="2824480" cy="21804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7869" y="2478125"/>
            <a:ext cx="2425192" cy="350113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758" y="2108200"/>
            <a:ext cx="9126220" cy="4557395"/>
            <a:chOff x="17758" y="2108200"/>
            <a:chExt cx="9126220" cy="455739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8051" y="3809504"/>
              <a:ext cx="2884297" cy="20511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758" y="2552661"/>
              <a:ext cx="3038729" cy="30717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4423" y="2108200"/>
              <a:ext cx="3007487" cy="15746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58" y="5903086"/>
              <a:ext cx="9126220" cy="762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8073" y="867736"/>
            <a:ext cx="79121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250" b="1" spc="425" dirty="0">
                <a:latin typeface="Times New Roman"/>
                <a:cs typeface="Times New Roman"/>
              </a:rPr>
              <a:t>№</a:t>
            </a:r>
            <a:r>
              <a:rPr sz="1250" b="1" spc="65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п/п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1449" y="867736"/>
            <a:ext cx="12045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210" dirty="0">
                <a:latin typeface="Times New Roman"/>
                <a:cs typeface="Times New Roman"/>
              </a:rPr>
              <a:t>Тема/раздел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5407" y="412939"/>
            <a:ext cx="1163320" cy="11277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430"/>
              </a:lnSpc>
              <a:spcBef>
                <a:spcPts val="204"/>
              </a:spcBef>
            </a:pPr>
            <a:r>
              <a:rPr sz="1250" b="1" spc="245" dirty="0">
                <a:latin typeface="Times New Roman"/>
                <a:cs typeface="Times New Roman"/>
              </a:rPr>
              <a:t>Кол</a:t>
            </a:r>
            <a:r>
              <a:rPr sz="1250" b="1" spc="235" dirty="0">
                <a:latin typeface="Times New Roman"/>
                <a:cs typeface="Times New Roman"/>
              </a:rPr>
              <a:t>и</a:t>
            </a:r>
            <a:r>
              <a:rPr sz="1250" b="1" spc="215" dirty="0">
                <a:latin typeface="Times New Roman"/>
                <a:cs typeface="Times New Roman"/>
              </a:rPr>
              <a:t>че</a:t>
            </a:r>
            <a:r>
              <a:rPr sz="1250" b="1" spc="170" dirty="0">
                <a:latin typeface="Times New Roman"/>
                <a:cs typeface="Times New Roman"/>
              </a:rPr>
              <a:t>с</a:t>
            </a:r>
            <a:r>
              <a:rPr sz="1250" b="1" spc="215" dirty="0">
                <a:latin typeface="Times New Roman"/>
                <a:cs typeface="Times New Roman"/>
              </a:rPr>
              <a:t>т</a:t>
            </a:r>
            <a:r>
              <a:rPr sz="1250" b="1" spc="155" dirty="0">
                <a:latin typeface="Times New Roman"/>
                <a:cs typeface="Times New Roman"/>
              </a:rPr>
              <a:t>во  </a:t>
            </a:r>
            <a:r>
              <a:rPr sz="1250" b="1" spc="195" dirty="0">
                <a:latin typeface="Times New Roman"/>
                <a:cs typeface="Times New Roman"/>
              </a:rPr>
              <a:t>часов, </a:t>
            </a:r>
            <a:r>
              <a:rPr sz="1250" b="1" spc="200" dirty="0">
                <a:latin typeface="Times New Roman"/>
                <a:cs typeface="Times New Roman"/>
              </a:rPr>
              <a:t> </a:t>
            </a:r>
            <a:r>
              <a:rPr sz="1250" b="1" spc="235" dirty="0">
                <a:latin typeface="Times New Roman"/>
                <a:cs typeface="Times New Roman"/>
              </a:rPr>
              <a:t>отводимых </a:t>
            </a:r>
            <a:r>
              <a:rPr sz="1250" b="1" spc="-300" dirty="0">
                <a:latin typeface="Times New Roman"/>
                <a:cs typeface="Times New Roman"/>
              </a:rPr>
              <a:t> </a:t>
            </a:r>
            <a:r>
              <a:rPr sz="1250" b="1" spc="225" dirty="0">
                <a:latin typeface="Times New Roman"/>
                <a:cs typeface="Times New Roman"/>
              </a:rPr>
              <a:t>на</a:t>
            </a:r>
            <a:endParaRPr sz="1250">
              <a:latin typeface="Times New Roman"/>
              <a:cs typeface="Times New Roman"/>
            </a:endParaRPr>
          </a:p>
          <a:p>
            <a:pPr marL="152400" marR="146685" algn="ctr">
              <a:lnSpc>
                <a:spcPts val="1430"/>
              </a:lnSpc>
              <a:spcBef>
                <a:spcPts val="20"/>
              </a:spcBef>
            </a:pPr>
            <a:r>
              <a:rPr sz="1250" b="1" spc="215" dirty="0">
                <a:latin typeface="Times New Roman"/>
                <a:cs typeface="Times New Roman"/>
              </a:rPr>
              <a:t>о</a:t>
            </a:r>
            <a:r>
              <a:rPr sz="1250" b="1" spc="185" dirty="0">
                <a:latin typeface="Times New Roman"/>
                <a:cs typeface="Times New Roman"/>
              </a:rPr>
              <a:t>с</a:t>
            </a:r>
            <a:r>
              <a:rPr sz="1250" b="1" spc="210" dirty="0">
                <a:latin typeface="Times New Roman"/>
                <a:cs typeface="Times New Roman"/>
              </a:rPr>
              <a:t>в</a:t>
            </a:r>
            <a:r>
              <a:rPr sz="1250" b="1" spc="215" dirty="0">
                <a:latin typeface="Times New Roman"/>
                <a:cs typeface="Times New Roman"/>
              </a:rPr>
              <a:t>оен</a:t>
            </a:r>
            <a:r>
              <a:rPr sz="1250" b="1" spc="235" dirty="0">
                <a:latin typeface="Times New Roman"/>
                <a:cs typeface="Times New Roman"/>
              </a:rPr>
              <a:t>и</a:t>
            </a:r>
            <a:r>
              <a:rPr sz="1250" b="1" spc="130" dirty="0">
                <a:latin typeface="Times New Roman"/>
                <a:cs typeface="Times New Roman"/>
              </a:rPr>
              <a:t>е  </a:t>
            </a:r>
            <a:r>
              <a:rPr sz="1250" b="1" spc="254" dirty="0">
                <a:latin typeface="Times New Roman"/>
                <a:cs typeface="Times New Roman"/>
              </a:rPr>
              <a:t>темы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13652" y="594858"/>
            <a:ext cx="1355090" cy="7632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ctr">
              <a:lnSpc>
                <a:spcPct val="95700"/>
              </a:lnSpc>
              <a:spcBef>
                <a:spcPts val="165"/>
              </a:spcBef>
            </a:pPr>
            <a:r>
              <a:rPr sz="1250" b="1" spc="235" dirty="0">
                <a:latin typeface="Times New Roman"/>
                <a:cs typeface="Times New Roman"/>
              </a:rPr>
              <a:t>Электронные </a:t>
            </a:r>
            <a:r>
              <a:rPr sz="1250" b="1" spc="-300" dirty="0">
                <a:latin typeface="Times New Roman"/>
                <a:cs typeface="Times New Roman"/>
              </a:rPr>
              <a:t> </a:t>
            </a:r>
            <a:r>
              <a:rPr sz="1250" b="1" spc="204" dirty="0">
                <a:latin typeface="Times New Roman"/>
                <a:cs typeface="Times New Roman"/>
              </a:rPr>
              <a:t>учебно- </a:t>
            </a:r>
            <a:r>
              <a:rPr sz="1250" b="1" spc="210" dirty="0">
                <a:latin typeface="Times New Roman"/>
                <a:cs typeface="Times New Roman"/>
              </a:rPr>
              <a:t> </a:t>
            </a:r>
            <a:r>
              <a:rPr sz="1250" b="1" spc="285" dirty="0">
                <a:latin typeface="Times New Roman"/>
                <a:cs typeface="Times New Roman"/>
              </a:rPr>
              <a:t>м</a:t>
            </a:r>
            <a:r>
              <a:rPr sz="1250" b="1" spc="185" dirty="0">
                <a:latin typeface="Times New Roman"/>
                <a:cs typeface="Times New Roman"/>
              </a:rPr>
              <a:t>е</a:t>
            </a:r>
            <a:r>
              <a:rPr sz="1250" b="1" spc="200" dirty="0">
                <a:latin typeface="Times New Roman"/>
                <a:cs typeface="Times New Roman"/>
              </a:rPr>
              <a:t>т</a:t>
            </a:r>
            <a:r>
              <a:rPr sz="1250" b="1" spc="215" dirty="0">
                <a:latin typeface="Times New Roman"/>
                <a:cs typeface="Times New Roman"/>
              </a:rPr>
              <a:t>од</a:t>
            </a:r>
            <a:r>
              <a:rPr sz="1250" b="1" spc="235" dirty="0">
                <a:latin typeface="Times New Roman"/>
                <a:cs typeface="Times New Roman"/>
              </a:rPr>
              <a:t>и</a:t>
            </a:r>
            <a:r>
              <a:rPr sz="1250" b="1" spc="215" dirty="0">
                <a:latin typeface="Times New Roman"/>
                <a:cs typeface="Times New Roman"/>
              </a:rPr>
              <a:t>ческ</a:t>
            </a:r>
            <a:r>
              <a:rPr sz="1250" b="1" spc="235" dirty="0">
                <a:latin typeface="Times New Roman"/>
                <a:cs typeface="Times New Roman"/>
              </a:rPr>
              <a:t>и</a:t>
            </a:r>
            <a:r>
              <a:rPr sz="1250" b="1" spc="130" dirty="0">
                <a:latin typeface="Times New Roman"/>
                <a:cs typeface="Times New Roman"/>
              </a:rPr>
              <a:t>е  </a:t>
            </a:r>
            <a:r>
              <a:rPr sz="1250" b="1" spc="240" dirty="0">
                <a:latin typeface="Times New Roman"/>
                <a:cs typeface="Times New Roman"/>
              </a:rPr>
              <a:t>материалы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7141" y="387629"/>
            <a:ext cx="812800" cy="1193800"/>
          </a:xfrm>
          <a:custGeom>
            <a:avLst/>
            <a:gdLst/>
            <a:ahLst/>
            <a:cxnLst/>
            <a:rect l="l" t="t" r="r" b="b"/>
            <a:pathLst>
              <a:path w="812800" h="1193800">
                <a:moveTo>
                  <a:pt x="812634" y="0"/>
                </a:moveTo>
                <a:lnTo>
                  <a:pt x="801712" y="0"/>
                </a:lnTo>
                <a:lnTo>
                  <a:pt x="801712" y="8153"/>
                </a:lnTo>
                <a:lnTo>
                  <a:pt x="801712" y="51587"/>
                </a:lnTo>
                <a:lnTo>
                  <a:pt x="801712" y="1185418"/>
                </a:lnTo>
                <a:lnTo>
                  <a:pt x="21856" y="1185418"/>
                </a:lnTo>
                <a:lnTo>
                  <a:pt x="10922" y="1185418"/>
                </a:lnTo>
                <a:lnTo>
                  <a:pt x="10922" y="51587"/>
                </a:lnTo>
                <a:lnTo>
                  <a:pt x="10922" y="8153"/>
                </a:lnTo>
                <a:lnTo>
                  <a:pt x="801712" y="8153"/>
                </a:lnTo>
                <a:lnTo>
                  <a:pt x="801712" y="0"/>
                </a:lnTo>
                <a:lnTo>
                  <a:pt x="10922" y="0"/>
                </a:lnTo>
                <a:lnTo>
                  <a:pt x="0" y="0"/>
                </a:lnTo>
                <a:lnTo>
                  <a:pt x="0" y="8153"/>
                </a:lnTo>
                <a:lnTo>
                  <a:pt x="0" y="51587"/>
                </a:lnTo>
                <a:lnTo>
                  <a:pt x="0" y="1185418"/>
                </a:lnTo>
                <a:lnTo>
                  <a:pt x="0" y="1193558"/>
                </a:lnTo>
                <a:lnTo>
                  <a:pt x="10922" y="1193558"/>
                </a:lnTo>
                <a:lnTo>
                  <a:pt x="21856" y="1193558"/>
                </a:lnTo>
                <a:lnTo>
                  <a:pt x="801712" y="1193558"/>
                </a:lnTo>
                <a:lnTo>
                  <a:pt x="812634" y="1193558"/>
                </a:lnTo>
                <a:lnTo>
                  <a:pt x="812634" y="1185418"/>
                </a:lnTo>
                <a:lnTo>
                  <a:pt x="812634" y="51587"/>
                </a:lnTo>
                <a:lnTo>
                  <a:pt x="812634" y="8153"/>
                </a:lnTo>
                <a:lnTo>
                  <a:pt x="812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4698" y="1861728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6775" y="1587492"/>
            <a:ext cx="3931285" cy="7632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27685">
              <a:lnSpc>
                <a:spcPts val="1440"/>
              </a:lnSpc>
              <a:spcBef>
                <a:spcPts val="195"/>
              </a:spcBef>
            </a:pPr>
            <a:r>
              <a:rPr sz="1250" spc="210" dirty="0">
                <a:latin typeface="Times New Roman"/>
                <a:cs typeface="Times New Roman"/>
              </a:rPr>
              <a:t>Повторение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изученного</a:t>
            </a:r>
            <a:r>
              <a:rPr sz="1250" spc="110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в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10" dirty="0">
                <a:latin typeface="Times New Roman"/>
                <a:cs typeface="Times New Roman"/>
              </a:rPr>
              <a:t>6-м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180" dirty="0">
                <a:latin typeface="Times New Roman"/>
                <a:cs typeface="Times New Roman"/>
              </a:rPr>
              <a:t>классе. </a:t>
            </a:r>
            <a:r>
              <a:rPr sz="1250" spc="-29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Times New Roman"/>
                <a:cs typeface="Times New Roman"/>
              </a:rPr>
              <a:t>Множество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10" dirty="0">
                <a:latin typeface="Times New Roman"/>
                <a:cs typeface="Times New Roman"/>
              </a:rPr>
              <a:t>рациональных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185" dirty="0">
                <a:latin typeface="Times New Roman"/>
                <a:cs typeface="Times New Roman"/>
              </a:rPr>
              <a:t>чисел.</a:t>
            </a: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ts val="1430"/>
              </a:lnSpc>
              <a:spcBef>
                <a:spcPts val="5"/>
              </a:spcBef>
            </a:pPr>
            <a:r>
              <a:rPr sz="1250" spc="210" dirty="0">
                <a:latin typeface="Times New Roman"/>
                <a:cs typeface="Times New Roman"/>
              </a:rPr>
              <a:t>Сравнение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рациональных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185" dirty="0">
                <a:latin typeface="Times New Roman"/>
                <a:cs typeface="Times New Roman"/>
              </a:rPr>
              <a:t>чисел.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Числовые </a:t>
            </a:r>
            <a:r>
              <a:rPr sz="1250" spc="-300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выражения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95407" y="1861728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58775" y="1679810"/>
            <a:ext cx="1240155" cy="5803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04"/>
              </a:spcBef>
            </a:pPr>
            <a:r>
              <a:rPr sz="1250" spc="275" dirty="0">
                <a:latin typeface="Times New Roman"/>
                <a:cs typeface="Times New Roman"/>
              </a:rPr>
              <a:t>Э</a:t>
            </a:r>
            <a:r>
              <a:rPr sz="1250" spc="200" dirty="0">
                <a:latin typeface="Times New Roman"/>
                <a:cs typeface="Times New Roman"/>
              </a:rPr>
              <a:t>л</a:t>
            </a:r>
            <a:r>
              <a:rPr sz="1250" spc="190" dirty="0">
                <a:latin typeface="Times New Roman"/>
                <a:cs typeface="Times New Roman"/>
              </a:rPr>
              <a:t>ект</a:t>
            </a:r>
            <a:r>
              <a:rPr sz="1250" spc="200" dirty="0">
                <a:latin typeface="Times New Roman"/>
                <a:cs typeface="Times New Roman"/>
              </a:rPr>
              <a:t>р</a:t>
            </a:r>
            <a:r>
              <a:rPr sz="1250" spc="215" dirty="0">
                <a:latin typeface="Times New Roman"/>
                <a:cs typeface="Times New Roman"/>
              </a:rPr>
              <a:t>он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30" dirty="0">
                <a:latin typeface="Times New Roman"/>
                <a:cs typeface="Times New Roman"/>
              </a:rPr>
              <a:t>е  </a:t>
            </a:r>
            <a:r>
              <a:rPr sz="1250" spc="210" dirty="0">
                <a:latin typeface="Times New Roman"/>
                <a:cs typeface="Times New Roman"/>
              </a:rPr>
              <a:t>учебник </a:t>
            </a:r>
            <a:r>
              <a:rPr sz="1250" spc="225" dirty="0">
                <a:latin typeface="Times New Roman"/>
                <a:cs typeface="Times New Roman"/>
              </a:rPr>
              <a:t>и </a:t>
            </a:r>
            <a:r>
              <a:rPr sz="1250" spc="229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задачник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698" y="2583974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56775" y="2583974"/>
            <a:ext cx="368554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25" dirty="0">
                <a:latin typeface="Times New Roman"/>
                <a:cs typeface="Times New Roman"/>
              </a:rPr>
              <a:t>Способы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решения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числовых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выражений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407" y="2583974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4698" y="3397517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3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6775" y="3306558"/>
            <a:ext cx="3726815" cy="3981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04"/>
              </a:spcBef>
            </a:pPr>
            <a:r>
              <a:rPr sz="1250" spc="200" dirty="0">
                <a:latin typeface="Times New Roman"/>
                <a:cs typeface="Times New Roman"/>
              </a:rPr>
              <a:t>Повторение.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Понятие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уравнения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1250" spc="225" dirty="0">
                <a:latin typeface="Times New Roman"/>
                <a:cs typeface="Times New Roman"/>
              </a:rPr>
              <a:t>и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корня </a:t>
            </a:r>
            <a:r>
              <a:rPr sz="1250" spc="-295" dirty="0">
                <a:latin typeface="Times New Roman"/>
                <a:cs typeface="Times New Roman"/>
              </a:rPr>
              <a:t> </a:t>
            </a:r>
            <a:r>
              <a:rPr sz="1250" spc="195" dirty="0">
                <a:latin typeface="Times New Roman"/>
                <a:cs typeface="Times New Roman"/>
              </a:rPr>
              <a:t>уравнения.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Решение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уравнений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95407" y="3397517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4698" y="4119762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6775" y="4028803"/>
            <a:ext cx="3826510" cy="39814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04"/>
              </a:spcBef>
            </a:pPr>
            <a:r>
              <a:rPr sz="1250" spc="225" dirty="0">
                <a:latin typeface="Times New Roman"/>
                <a:cs typeface="Times New Roman"/>
              </a:rPr>
              <a:t>Алгоритмы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действий</a:t>
            </a:r>
            <a:r>
              <a:rPr sz="1250" spc="114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над</a:t>
            </a:r>
            <a:r>
              <a:rPr sz="1250" spc="114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рациональными </a:t>
            </a:r>
            <a:r>
              <a:rPr sz="1250" spc="-300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уравнениями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95407" y="4119762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4698" y="4842007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6775" y="4660088"/>
            <a:ext cx="3791585" cy="5803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04"/>
              </a:spcBef>
            </a:pPr>
            <a:r>
              <a:rPr sz="1250" spc="210" dirty="0">
                <a:latin typeface="Times New Roman"/>
                <a:cs typeface="Times New Roman"/>
              </a:rPr>
              <a:t>Область</a:t>
            </a:r>
            <a:r>
              <a:rPr sz="1250" spc="9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определения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уравнения</a:t>
            </a:r>
            <a:r>
              <a:rPr sz="1250" spc="105" dirty="0">
                <a:latin typeface="Times New Roman"/>
                <a:cs typeface="Times New Roman"/>
              </a:rPr>
              <a:t> </a:t>
            </a:r>
            <a:r>
              <a:rPr sz="1250" spc="185" dirty="0">
                <a:latin typeface="Times New Roman"/>
                <a:cs typeface="Times New Roman"/>
              </a:rPr>
              <a:t>(область </a:t>
            </a:r>
            <a:r>
              <a:rPr sz="1250" spc="-295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допустимых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значений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переменной).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50" spc="220" dirty="0">
                <a:latin typeface="Times New Roman"/>
                <a:cs typeface="Times New Roman"/>
              </a:rPr>
              <a:t>Решение</a:t>
            </a:r>
            <a:r>
              <a:rPr sz="1250" spc="80" dirty="0">
                <a:latin typeface="Times New Roman"/>
                <a:cs typeface="Times New Roman"/>
              </a:rPr>
              <a:t> </a:t>
            </a:r>
            <a:r>
              <a:rPr sz="1250" spc="215" dirty="0">
                <a:latin typeface="Times New Roman"/>
                <a:cs typeface="Times New Roman"/>
              </a:rPr>
              <a:t>рациональных</a:t>
            </a:r>
            <a:r>
              <a:rPr sz="1250" spc="100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уравнений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95407" y="4842007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4698" y="5837390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6775" y="5564478"/>
            <a:ext cx="3670300" cy="762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204"/>
              </a:spcBef>
            </a:pPr>
            <a:r>
              <a:rPr sz="1250" spc="220" dirty="0">
                <a:latin typeface="Times New Roman"/>
                <a:cs typeface="Times New Roman"/>
              </a:rPr>
              <a:t>Числовые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spc="225" dirty="0">
                <a:latin typeface="Times New Roman"/>
                <a:cs typeface="Times New Roman"/>
              </a:rPr>
              <a:t>и</a:t>
            </a:r>
            <a:r>
              <a:rPr sz="1250" spc="120" dirty="0">
                <a:latin typeface="Times New Roman"/>
                <a:cs typeface="Times New Roman"/>
              </a:rPr>
              <a:t> </a:t>
            </a:r>
            <a:r>
              <a:rPr sz="1250" spc="195" dirty="0">
                <a:latin typeface="Times New Roman"/>
                <a:cs typeface="Times New Roman"/>
              </a:rPr>
              <a:t>алгебраические</a:t>
            </a:r>
            <a:r>
              <a:rPr sz="1250" spc="114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выражения. </a:t>
            </a:r>
            <a:r>
              <a:rPr sz="1250" spc="-295" dirty="0">
                <a:latin typeface="Times New Roman"/>
                <a:cs typeface="Times New Roman"/>
              </a:rPr>
              <a:t> </a:t>
            </a:r>
            <a:r>
              <a:rPr sz="1250" spc="229" dirty="0">
                <a:latin typeface="Times New Roman"/>
                <a:cs typeface="Times New Roman"/>
              </a:rPr>
              <a:t>Выражение </a:t>
            </a:r>
            <a:r>
              <a:rPr sz="1250" spc="185" dirty="0">
                <a:latin typeface="Times New Roman"/>
                <a:cs typeface="Times New Roman"/>
              </a:rPr>
              <a:t>с </a:t>
            </a:r>
            <a:r>
              <a:rPr sz="1250" spc="200" dirty="0">
                <a:latin typeface="Times New Roman"/>
                <a:cs typeface="Times New Roman"/>
              </a:rPr>
              <a:t>переменной. </a:t>
            </a:r>
            <a:r>
              <a:rPr sz="1250" spc="204" dirty="0">
                <a:latin typeface="Times New Roman"/>
                <a:cs typeface="Times New Roman"/>
              </a:rPr>
              <a:t>Значение </a:t>
            </a:r>
            <a:r>
              <a:rPr sz="1250" spc="210" dirty="0">
                <a:latin typeface="Times New Roman"/>
                <a:cs typeface="Times New Roman"/>
              </a:rPr>
              <a:t> выражения. </a:t>
            </a:r>
            <a:r>
              <a:rPr sz="1250" spc="204" dirty="0">
                <a:latin typeface="Times New Roman"/>
                <a:cs typeface="Times New Roman"/>
              </a:rPr>
              <a:t>Подстановка </a:t>
            </a:r>
            <a:r>
              <a:rPr sz="1250" spc="225" dirty="0">
                <a:latin typeface="Times New Roman"/>
                <a:cs typeface="Times New Roman"/>
              </a:rPr>
              <a:t>выражений </a:t>
            </a:r>
            <a:r>
              <a:rPr sz="1250" spc="229" dirty="0">
                <a:latin typeface="Times New Roman"/>
                <a:cs typeface="Times New Roman"/>
              </a:rPr>
              <a:t> </a:t>
            </a:r>
            <a:r>
              <a:rPr sz="1250" spc="204" dirty="0">
                <a:latin typeface="Times New Roman"/>
                <a:cs typeface="Times New Roman"/>
              </a:rPr>
              <a:t>вместо</a:t>
            </a:r>
            <a:r>
              <a:rPr sz="1250" spc="85" dirty="0">
                <a:latin typeface="Times New Roman"/>
                <a:cs typeface="Times New Roman"/>
              </a:rPr>
              <a:t> </a:t>
            </a:r>
            <a:r>
              <a:rPr sz="1250" spc="220" dirty="0">
                <a:latin typeface="Times New Roman"/>
                <a:cs typeface="Times New Roman"/>
              </a:rPr>
              <a:t>переменных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95407" y="5837390"/>
            <a:ext cx="13208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21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54698" y="6468676"/>
            <a:ext cx="42545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170" dirty="0">
                <a:latin typeface="Times New Roman"/>
                <a:cs typeface="Times New Roman"/>
              </a:rPr>
              <a:t>&lt;.</a:t>
            </a:r>
            <a:r>
              <a:rPr sz="1250" spc="95" dirty="0">
                <a:latin typeface="Times New Roman"/>
                <a:cs typeface="Times New Roman"/>
              </a:rPr>
              <a:t>.</a:t>
            </a:r>
            <a:r>
              <a:rPr sz="1250" spc="170" dirty="0">
                <a:latin typeface="Times New Roman"/>
                <a:cs typeface="Times New Roman"/>
              </a:rPr>
              <a:t>.&gt;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56775" y="6468676"/>
            <a:ext cx="47942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300" dirty="0">
                <a:latin typeface="Times New Roman"/>
                <a:cs typeface="Times New Roman"/>
              </a:rPr>
              <a:t>&lt;…&gt;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95407" y="6468676"/>
            <a:ext cx="47942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300" dirty="0">
                <a:latin typeface="Times New Roman"/>
                <a:cs typeface="Times New Roman"/>
              </a:rPr>
              <a:t>&lt;…&gt;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58775" y="2402054"/>
            <a:ext cx="1461770" cy="42830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226060">
              <a:lnSpc>
                <a:spcPts val="1430"/>
              </a:lnSpc>
              <a:spcBef>
                <a:spcPts val="204"/>
              </a:spcBef>
            </a:pPr>
            <a:r>
              <a:rPr sz="1250" spc="275" dirty="0">
                <a:latin typeface="Times New Roman"/>
                <a:cs typeface="Times New Roman"/>
              </a:rPr>
              <a:t>Э</a:t>
            </a:r>
            <a:r>
              <a:rPr sz="1250" spc="200" dirty="0">
                <a:latin typeface="Times New Roman"/>
                <a:cs typeface="Times New Roman"/>
              </a:rPr>
              <a:t>л</a:t>
            </a:r>
            <a:r>
              <a:rPr sz="1250" spc="190" dirty="0">
                <a:latin typeface="Times New Roman"/>
                <a:cs typeface="Times New Roman"/>
              </a:rPr>
              <a:t>ект</a:t>
            </a:r>
            <a:r>
              <a:rPr sz="1250" spc="200" dirty="0">
                <a:latin typeface="Times New Roman"/>
                <a:cs typeface="Times New Roman"/>
              </a:rPr>
              <a:t>р</a:t>
            </a:r>
            <a:r>
              <a:rPr sz="1250" spc="215" dirty="0">
                <a:latin typeface="Times New Roman"/>
                <a:cs typeface="Times New Roman"/>
              </a:rPr>
              <a:t>он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30" dirty="0">
                <a:latin typeface="Times New Roman"/>
                <a:cs typeface="Times New Roman"/>
              </a:rPr>
              <a:t>е  </a:t>
            </a:r>
            <a:r>
              <a:rPr sz="1250" spc="210" dirty="0">
                <a:latin typeface="Times New Roman"/>
                <a:cs typeface="Times New Roman"/>
              </a:rPr>
              <a:t>учебник</a:t>
            </a:r>
            <a:r>
              <a:rPr sz="1250" spc="75" dirty="0">
                <a:latin typeface="Times New Roman"/>
                <a:cs typeface="Times New Roman"/>
              </a:rPr>
              <a:t> </a:t>
            </a:r>
            <a:r>
              <a:rPr sz="1250" spc="225" dirty="0">
                <a:latin typeface="Times New Roman"/>
                <a:cs typeface="Times New Roman"/>
              </a:rPr>
              <a:t>и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50" spc="200" dirty="0">
                <a:latin typeface="Times New Roman"/>
                <a:cs typeface="Times New Roman"/>
              </a:rPr>
              <a:t>задачник</a:t>
            </a:r>
            <a:endParaRPr sz="1250">
              <a:latin typeface="Times New Roman"/>
              <a:cs typeface="Times New Roman"/>
            </a:endParaRPr>
          </a:p>
          <a:p>
            <a:pPr marL="12700" marR="226060">
              <a:lnSpc>
                <a:spcPct val="95600"/>
              </a:lnSpc>
              <a:spcBef>
                <a:spcPts val="670"/>
              </a:spcBef>
            </a:pPr>
            <a:r>
              <a:rPr sz="1250" spc="275" dirty="0">
                <a:latin typeface="Times New Roman"/>
                <a:cs typeface="Times New Roman"/>
              </a:rPr>
              <a:t>Э</a:t>
            </a:r>
            <a:r>
              <a:rPr sz="1250" spc="200" dirty="0">
                <a:latin typeface="Times New Roman"/>
                <a:cs typeface="Times New Roman"/>
              </a:rPr>
              <a:t>л</a:t>
            </a:r>
            <a:r>
              <a:rPr sz="1250" spc="190" dirty="0">
                <a:latin typeface="Times New Roman"/>
                <a:cs typeface="Times New Roman"/>
              </a:rPr>
              <a:t>ект</a:t>
            </a:r>
            <a:r>
              <a:rPr sz="1250" spc="200" dirty="0">
                <a:latin typeface="Times New Roman"/>
                <a:cs typeface="Times New Roman"/>
              </a:rPr>
              <a:t>р</a:t>
            </a:r>
            <a:r>
              <a:rPr sz="1250" spc="215" dirty="0">
                <a:latin typeface="Times New Roman"/>
                <a:cs typeface="Times New Roman"/>
              </a:rPr>
              <a:t>он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30" dirty="0">
                <a:latin typeface="Times New Roman"/>
                <a:cs typeface="Times New Roman"/>
              </a:rPr>
              <a:t>е  </a:t>
            </a:r>
            <a:r>
              <a:rPr sz="1250" spc="210" dirty="0">
                <a:latin typeface="Times New Roman"/>
                <a:cs typeface="Times New Roman"/>
              </a:rPr>
              <a:t>учебник </a:t>
            </a:r>
            <a:r>
              <a:rPr sz="1250" spc="225" dirty="0">
                <a:latin typeface="Times New Roman"/>
                <a:cs typeface="Times New Roman"/>
              </a:rPr>
              <a:t>и </a:t>
            </a:r>
            <a:r>
              <a:rPr sz="1250" spc="229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задачник.</a:t>
            </a: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ts val="1430"/>
              </a:lnSpc>
              <a:spcBef>
                <a:spcPts val="40"/>
              </a:spcBef>
            </a:pPr>
            <a:r>
              <a:rPr sz="1250" spc="295" dirty="0">
                <a:latin typeface="Times New Roman"/>
                <a:cs typeface="Times New Roman"/>
              </a:rPr>
              <a:t>И</a:t>
            </a:r>
            <a:r>
              <a:rPr sz="1250" spc="200" dirty="0">
                <a:latin typeface="Times New Roman"/>
                <a:cs typeface="Times New Roman"/>
              </a:rPr>
              <a:t>нте</a:t>
            </a:r>
            <a:r>
              <a:rPr sz="1250" spc="215" dirty="0">
                <a:latin typeface="Times New Roman"/>
                <a:cs typeface="Times New Roman"/>
              </a:rPr>
              <a:t>р</a:t>
            </a:r>
            <a:r>
              <a:rPr sz="1250" spc="170" dirty="0">
                <a:latin typeface="Times New Roman"/>
                <a:cs typeface="Times New Roman"/>
              </a:rPr>
              <a:t>а</a:t>
            </a:r>
            <a:r>
              <a:rPr sz="1250" spc="195" dirty="0">
                <a:latin typeface="Times New Roman"/>
                <a:cs typeface="Times New Roman"/>
              </a:rPr>
              <a:t>кт</a:t>
            </a:r>
            <a:r>
              <a:rPr sz="1250" spc="229" dirty="0">
                <a:latin typeface="Times New Roman"/>
                <a:cs typeface="Times New Roman"/>
              </a:rPr>
              <a:t>и</a:t>
            </a:r>
            <a:r>
              <a:rPr sz="1250" spc="180" dirty="0">
                <a:latin typeface="Times New Roman"/>
                <a:cs typeface="Times New Roman"/>
              </a:rPr>
              <a:t>в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45" dirty="0">
                <a:latin typeface="Times New Roman"/>
                <a:cs typeface="Times New Roman"/>
              </a:rPr>
              <a:t>й  </a:t>
            </a:r>
            <a:r>
              <a:rPr sz="1250" spc="204" dirty="0">
                <a:latin typeface="Times New Roman"/>
                <a:cs typeface="Times New Roman"/>
              </a:rPr>
              <a:t>урок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Times New Roman"/>
                <a:cs typeface="Times New Roman"/>
              </a:rPr>
              <a:t>РЭШ</a:t>
            </a:r>
            <a:endParaRPr sz="1250">
              <a:latin typeface="Times New Roman"/>
              <a:cs typeface="Times New Roman"/>
            </a:endParaRPr>
          </a:p>
          <a:p>
            <a:pPr marL="12700" marR="140970">
              <a:lnSpc>
                <a:spcPts val="1430"/>
              </a:lnSpc>
              <a:spcBef>
                <a:spcPts val="680"/>
              </a:spcBef>
            </a:pPr>
            <a:r>
              <a:rPr sz="1250" spc="225" dirty="0">
                <a:latin typeface="Times New Roman"/>
                <a:cs typeface="Times New Roman"/>
              </a:rPr>
              <a:t>Упражнения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в </a:t>
            </a:r>
            <a:r>
              <a:rPr sz="1250" spc="-300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Times New Roman"/>
                <a:cs typeface="Times New Roman"/>
              </a:rPr>
              <a:t>РЭШ</a:t>
            </a:r>
            <a:endParaRPr sz="1250">
              <a:latin typeface="Times New Roman"/>
              <a:cs typeface="Times New Roman"/>
            </a:endParaRPr>
          </a:p>
          <a:p>
            <a:pPr marL="12700" marR="226060">
              <a:lnSpc>
                <a:spcPts val="1430"/>
              </a:lnSpc>
              <a:spcBef>
                <a:spcPts val="675"/>
              </a:spcBef>
            </a:pPr>
            <a:r>
              <a:rPr sz="1250" spc="275" dirty="0">
                <a:latin typeface="Times New Roman"/>
                <a:cs typeface="Times New Roman"/>
              </a:rPr>
              <a:t>Э</a:t>
            </a:r>
            <a:r>
              <a:rPr sz="1250" spc="200" dirty="0">
                <a:latin typeface="Times New Roman"/>
                <a:cs typeface="Times New Roman"/>
              </a:rPr>
              <a:t>л</a:t>
            </a:r>
            <a:r>
              <a:rPr sz="1250" spc="190" dirty="0">
                <a:latin typeface="Times New Roman"/>
                <a:cs typeface="Times New Roman"/>
              </a:rPr>
              <a:t>ект</a:t>
            </a:r>
            <a:r>
              <a:rPr sz="1250" spc="200" dirty="0">
                <a:latin typeface="Times New Roman"/>
                <a:cs typeface="Times New Roman"/>
              </a:rPr>
              <a:t>р</a:t>
            </a:r>
            <a:r>
              <a:rPr sz="1250" spc="215" dirty="0">
                <a:latin typeface="Times New Roman"/>
                <a:cs typeface="Times New Roman"/>
              </a:rPr>
              <a:t>он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30" dirty="0">
                <a:latin typeface="Times New Roman"/>
                <a:cs typeface="Times New Roman"/>
              </a:rPr>
              <a:t>е  </a:t>
            </a:r>
            <a:r>
              <a:rPr sz="1250" spc="210" dirty="0">
                <a:latin typeface="Times New Roman"/>
                <a:cs typeface="Times New Roman"/>
              </a:rPr>
              <a:t>учебник </a:t>
            </a:r>
            <a:r>
              <a:rPr sz="1250" spc="225" dirty="0">
                <a:latin typeface="Times New Roman"/>
                <a:cs typeface="Times New Roman"/>
              </a:rPr>
              <a:t>и </a:t>
            </a:r>
            <a:r>
              <a:rPr sz="1250" spc="229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задачник.</a:t>
            </a:r>
            <a:endParaRPr sz="1250">
              <a:latin typeface="Times New Roman"/>
              <a:cs typeface="Times New Roman"/>
            </a:endParaRPr>
          </a:p>
          <a:p>
            <a:pPr marL="12700" marR="140970">
              <a:lnSpc>
                <a:spcPts val="1430"/>
              </a:lnSpc>
              <a:spcBef>
                <a:spcPts val="10"/>
              </a:spcBef>
            </a:pPr>
            <a:r>
              <a:rPr sz="1250" spc="225" dirty="0">
                <a:latin typeface="Times New Roman"/>
                <a:cs typeface="Times New Roman"/>
              </a:rPr>
              <a:t>Упражнения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200" dirty="0">
                <a:latin typeface="Times New Roman"/>
                <a:cs typeface="Times New Roman"/>
              </a:rPr>
              <a:t>в </a:t>
            </a:r>
            <a:r>
              <a:rPr sz="1250" spc="-300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Times New Roman"/>
                <a:cs typeface="Times New Roman"/>
              </a:rPr>
              <a:t>РЭШ</a:t>
            </a:r>
            <a:endParaRPr sz="1250">
              <a:latin typeface="Times New Roman"/>
              <a:cs typeface="Times New Roman"/>
            </a:endParaRPr>
          </a:p>
          <a:p>
            <a:pPr marL="12700" marR="226060">
              <a:lnSpc>
                <a:spcPts val="1430"/>
              </a:lnSpc>
              <a:spcBef>
                <a:spcPts val="680"/>
              </a:spcBef>
            </a:pPr>
            <a:r>
              <a:rPr sz="1250" spc="275" dirty="0">
                <a:latin typeface="Times New Roman"/>
                <a:cs typeface="Times New Roman"/>
              </a:rPr>
              <a:t>Э</a:t>
            </a:r>
            <a:r>
              <a:rPr sz="1250" spc="200" dirty="0">
                <a:latin typeface="Times New Roman"/>
                <a:cs typeface="Times New Roman"/>
              </a:rPr>
              <a:t>л</a:t>
            </a:r>
            <a:r>
              <a:rPr sz="1250" spc="190" dirty="0">
                <a:latin typeface="Times New Roman"/>
                <a:cs typeface="Times New Roman"/>
              </a:rPr>
              <a:t>ект</a:t>
            </a:r>
            <a:r>
              <a:rPr sz="1250" spc="200" dirty="0">
                <a:latin typeface="Times New Roman"/>
                <a:cs typeface="Times New Roman"/>
              </a:rPr>
              <a:t>р</a:t>
            </a:r>
            <a:r>
              <a:rPr sz="1250" spc="215" dirty="0">
                <a:latin typeface="Times New Roman"/>
                <a:cs typeface="Times New Roman"/>
              </a:rPr>
              <a:t>он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30" dirty="0">
                <a:latin typeface="Times New Roman"/>
                <a:cs typeface="Times New Roman"/>
              </a:rPr>
              <a:t>е  </a:t>
            </a:r>
            <a:r>
              <a:rPr sz="1250" spc="210" dirty="0">
                <a:latin typeface="Times New Roman"/>
                <a:cs typeface="Times New Roman"/>
              </a:rPr>
              <a:t>учебник </a:t>
            </a:r>
            <a:r>
              <a:rPr sz="1250" spc="225" dirty="0">
                <a:latin typeface="Times New Roman"/>
                <a:cs typeface="Times New Roman"/>
              </a:rPr>
              <a:t>и </a:t>
            </a:r>
            <a:r>
              <a:rPr sz="1250" spc="229" dirty="0">
                <a:latin typeface="Times New Roman"/>
                <a:cs typeface="Times New Roman"/>
              </a:rPr>
              <a:t> </a:t>
            </a:r>
            <a:r>
              <a:rPr sz="1250" spc="190" dirty="0">
                <a:latin typeface="Times New Roman"/>
                <a:cs typeface="Times New Roman"/>
              </a:rPr>
              <a:t>задачник.</a:t>
            </a:r>
            <a:endParaRPr sz="1250">
              <a:latin typeface="Times New Roman"/>
              <a:cs typeface="Times New Roman"/>
            </a:endParaRPr>
          </a:p>
          <a:p>
            <a:pPr marL="12700" marR="5080">
              <a:lnSpc>
                <a:spcPts val="1440"/>
              </a:lnSpc>
            </a:pPr>
            <a:r>
              <a:rPr sz="1250" spc="295" dirty="0">
                <a:latin typeface="Times New Roman"/>
                <a:cs typeface="Times New Roman"/>
              </a:rPr>
              <a:t>И</a:t>
            </a:r>
            <a:r>
              <a:rPr sz="1250" spc="200" dirty="0">
                <a:latin typeface="Times New Roman"/>
                <a:cs typeface="Times New Roman"/>
              </a:rPr>
              <a:t>нте</a:t>
            </a:r>
            <a:r>
              <a:rPr sz="1250" spc="215" dirty="0">
                <a:latin typeface="Times New Roman"/>
                <a:cs typeface="Times New Roman"/>
              </a:rPr>
              <a:t>р</a:t>
            </a:r>
            <a:r>
              <a:rPr sz="1250" spc="170" dirty="0">
                <a:latin typeface="Times New Roman"/>
                <a:cs typeface="Times New Roman"/>
              </a:rPr>
              <a:t>а</a:t>
            </a:r>
            <a:r>
              <a:rPr sz="1250" spc="195" dirty="0">
                <a:latin typeface="Times New Roman"/>
                <a:cs typeface="Times New Roman"/>
              </a:rPr>
              <a:t>кт</a:t>
            </a:r>
            <a:r>
              <a:rPr sz="1250" spc="229" dirty="0">
                <a:latin typeface="Times New Roman"/>
                <a:cs typeface="Times New Roman"/>
              </a:rPr>
              <a:t>и</a:t>
            </a:r>
            <a:r>
              <a:rPr sz="1250" spc="180" dirty="0">
                <a:latin typeface="Times New Roman"/>
                <a:cs typeface="Times New Roman"/>
              </a:rPr>
              <a:t>в</a:t>
            </a:r>
            <a:r>
              <a:rPr sz="1250" spc="225" dirty="0">
                <a:latin typeface="Times New Roman"/>
                <a:cs typeface="Times New Roman"/>
              </a:rPr>
              <a:t>н</a:t>
            </a:r>
            <a:r>
              <a:rPr sz="1250" spc="275" dirty="0">
                <a:latin typeface="Times New Roman"/>
                <a:cs typeface="Times New Roman"/>
              </a:rPr>
              <a:t>ы</a:t>
            </a:r>
            <a:r>
              <a:rPr sz="1250" spc="145" dirty="0">
                <a:latin typeface="Times New Roman"/>
                <a:cs typeface="Times New Roman"/>
              </a:rPr>
              <a:t>й  </a:t>
            </a:r>
            <a:r>
              <a:rPr sz="1250" spc="204" dirty="0">
                <a:latin typeface="Times New Roman"/>
                <a:cs typeface="Times New Roman"/>
              </a:rPr>
              <a:t>урок</a:t>
            </a:r>
            <a:r>
              <a:rPr sz="1250" spc="95" dirty="0">
                <a:latin typeface="Times New Roman"/>
                <a:cs typeface="Times New Roman"/>
              </a:rPr>
              <a:t> </a:t>
            </a:r>
            <a:r>
              <a:rPr sz="1250" spc="310" dirty="0">
                <a:latin typeface="Times New Roman"/>
                <a:cs typeface="Times New Roman"/>
              </a:rPr>
              <a:t>РЭШ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250" spc="300" dirty="0">
                <a:latin typeface="Times New Roman"/>
                <a:cs typeface="Times New Roman"/>
              </a:rPr>
              <a:t>&lt;…&gt;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202180" cy="894715"/>
            <a:chOff x="0" y="0"/>
            <a:chExt cx="2202180" cy="894715"/>
          </a:xfrm>
        </p:grpSpPr>
        <p:sp>
          <p:nvSpPr>
            <p:cNvPr id="4" name="object 4"/>
            <p:cNvSpPr/>
            <p:nvPr/>
          </p:nvSpPr>
          <p:spPr>
            <a:xfrm>
              <a:off x="1808988" y="85343"/>
              <a:ext cx="393700" cy="175260"/>
            </a:xfrm>
            <a:custGeom>
              <a:avLst/>
              <a:gdLst/>
              <a:ahLst/>
              <a:cxnLst/>
              <a:rect l="l" t="t" r="r" b="b"/>
              <a:pathLst>
                <a:path w="393700" h="175260">
                  <a:moveTo>
                    <a:pt x="127507" y="0"/>
                  </a:moveTo>
                  <a:lnTo>
                    <a:pt x="0" y="175259"/>
                  </a:lnTo>
                  <a:lnTo>
                    <a:pt x="393192" y="175259"/>
                  </a:lnTo>
                  <a:lnTo>
                    <a:pt x="127507" y="0"/>
                  </a:lnTo>
                  <a:close/>
                </a:path>
              </a:pathLst>
            </a:custGeom>
            <a:solidFill>
              <a:srgbClr val="1C1F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" y="0"/>
              <a:ext cx="2040889" cy="894715"/>
            </a:xfrm>
            <a:custGeom>
              <a:avLst/>
              <a:gdLst/>
              <a:ahLst/>
              <a:cxnLst/>
              <a:rect l="l" t="t" r="r" b="b"/>
              <a:pathLst>
                <a:path w="2040889" h="894715">
                  <a:moveTo>
                    <a:pt x="2040635" y="0"/>
                  </a:moveTo>
                  <a:lnTo>
                    <a:pt x="0" y="0"/>
                  </a:lnTo>
                  <a:lnTo>
                    <a:pt x="0" y="894588"/>
                  </a:lnTo>
                  <a:lnTo>
                    <a:pt x="1371600" y="894588"/>
                  </a:lnTo>
                  <a:lnTo>
                    <a:pt x="1371600" y="890524"/>
                  </a:lnTo>
                  <a:lnTo>
                    <a:pt x="2040635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56031"/>
              <a:ext cx="2199640" cy="407034"/>
            </a:xfrm>
            <a:custGeom>
              <a:avLst/>
              <a:gdLst/>
              <a:ahLst/>
              <a:cxnLst/>
              <a:rect l="l" t="t" r="r" b="b"/>
              <a:pathLst>
                <a:path w="2199640" h="407034">
                  <a:moveTo>
                    <a:pt x="2199132" y="0"/>
                  </a:moveTo>
                  <a:lnTo>
                    <a:pt x="0" y="0"/>
                  </a:lnTo>
                  <a:lnTo>
                    <a:pt x="0" y="406908"/>
                  </a:lnTo>
                  <a:lnTo>
                    <a:pt x="1901952" y="406908"/>
                  </a:lnTo>
                  <a:lnTo>
                    <a:pt x="1901952" y="398780"/>
                  </a:lnTo>
                  <a:lnTo>
                    <a:pt x="219913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946392" y="5963411"/>
            <a:ext cx="2197735" cy="894715"/>
            <a:chOff x="6946392" y="5963411"/>
            <a:chExt cx="2197735" cy="894715"/>
          </a:xfrm>
        </p:grpSpPr>
        <p:sp>
          <p:nvSpPr>
            <p:cNvPr id="8" name="object 8"/>
            <p:cNvSpPr/>
            <p:nvPr/>
          </p:nvSpPr>
          <p:spPr>
            <a:xfrm>
              <a:off x="6946392" y="6597395"/>
              <a:ext cx="394970" cy="175260"/>
            </a:xfrm>
            <a:custGeom>
              <a:avLst/>
              <a:gdLst/>
              <a:ahLst/>
              <a:cxnLst/>
              <a:rect l="l" t="t" r="r" b="b"/>
              <a:pathLst>
                <a:path w="394970" h="175259">
                  <a:moveTo>
                    <a:pt x="394715" y="0"/>
                  </a:moveTo>
                  <a:lnTo>
                    <a:pt x="0" y="0"/>
                  </a:lnTo>
                  <a:lnTo>
                    <a:pt x="266700" y="175257"/>
                  </a:lnTo>
                  <a:lnTo>
                    <a:pt x="394715" y="0"/>
                  </a:lnTo>
                  <a:close/>
                </a:path>
              </a:pathLst>
            </a:custGeom>
            <a:solidFill>
              <a:srgbClr val="D2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06412" y="5963411"/>
              <a:ext cx="2037714" cy="894715"/>
            </a:xfrm>
            <a:custGeom>
              <a:avLst/>
              <a:gdLst/>
              <a:ahLst/>
              <a:cxnLst/>
              <a:rect l="l" t="t" r="r" b="b"/>
              <a:pathLst>
                <a:path w="2037715" h="894715">
                  <a:moveTo>
                    <a:pt x="2037588" y="0"/>
                  </a:moveTo>
                  <a:lnTo>
                    <a:pt x="669036" y="0"/>
                  </a:lnTo>
                  <a:lnTo>
                    <a:pt x="669036" y="2044"/>
                  </a:lnTo>
                  <a:lnTo>
                    <a:pt x="0" y="894586"/>
                  </a:lnTo>
                  <a:lnTo>
                    <a:pt x="2037588" y="894586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49440" y="6195059"/>
              <a:ext cx="2194560" cy="407034"/>
            </a:xfrm>
            <a:custGeom>
              <a:avLst/>
              <a:gdLst/>
              <a:ahLst/>
              <a:cxnLst/>
              <a:rect l="l" t="t" r="r" b="b"/>
              <a:pathLst>
                <a:path w="2194559" h="407034">
                  <a:moveTo>
                    <a:pt x="2194559" y="0"/>
                  </a:moveTo>
                  <a:lnTo>
                    <a:pt x="298703" y="0"/>
                  </a:lnTo>
                  <a:lnTo>
                    <a:pt x="298703" y="8140"/>
                  </a:lnTo>
                  <a:lnTo>
                    <a:pt x="0" y="406907"/>
                  </a:lnTo>
                  <a:lnTo>
                    <a:pt x="2194559" y="406907"/>
                  </a:lnTo>
                  <a:lnTo>
                    <a:pt x="2194559" y="0"/>
                  </a:lnTo>
                  <a:close/>
                </a:path>
              </a:pathLst>
            </a:custGeom>
            <a:solidFill>
              <a:srgbClr val="FFC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2514600" y="285026"/>
            <a:ext cx="6629400" cy="351155"/>
          </a:xfrm>
          <a:custGeom>
            <a:avLst/>
            <a:gdLst/>
            <a:ahLst/>
            <a:cxnLst/>
            <a:rect l="l" t="t" r="r" b="b"/>
            <a:pathLst>
              <a:path w="6629400" h="351155">
                <a:moveTo>
                  <a:pt x="6629400" y="0"/>
                </a:moveTo>
                <a:lnTo>
                  <a:pt x="0" y="0"/>
                </a:lnTo>
                <a:lnTo>
                  <a:pt x="0" y="350735"/>
                </a:lnTo>
                <a:lnTo>
                  <a:pt x="6629400" y="350735"/>
                </a:lnTo>
                <a:lnTo>
                  <a:pt x="6629400" y="0"/>
                </a:lnTo>
                <a:close/>
              </a:path>
            </a:pathLst>
          </a:custGeom>
          <a:solidFill>
            <a:srgbClr val="FFDF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89959" y="307339"/>
            <a:ext cx="50888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Учесть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рабочую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программу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воспитания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005" y="1143711"/>
            <a:ext cx="8288020" cy="872490"/>
          </a:xfrm>
          <a:prstGeom prst="rect">
            <a:avLst/>
          </a:prstGeom>
          <a:solidFill>
            <a:srgbClr val="F3F3F3"/>
          </a:solidFill>
          <a:ln w="28575">
            <a:solidFill>
              <a:srgbClr val="5DC8D1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Рабочие</a:t>
            </a:r>
            <a:r>
              <a:rPr sz="1800" spc="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предметов,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модулей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курсов,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800" spc="-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том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числе </a:t>
            </a:r>
            <a:endParaRPr sz="1800">
              <a:latin typeface="Microsoft Sans Serif"/>
              <a:cs typeface="Microsoft Sans Serif"/>
            </a:endParaRPr>
          </a:p>
          <a:p>
            <a:pPr marL="91440" marR="465455">
              <a:lnSpc>
                <a:spcPct val="100000"/>
              </a:lnSpc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внеурочной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8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формируются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с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учетом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рабочей</a:t>
            </a:r>
            <a:r>
              <a:rPr sz="18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программы </a:t>
            </a:r>
            <a:r>
              <a:rPr sz="1800" spc="-5" dirty="0">
                <a:solidFill>
                  <a:srgbClr val="0000FF"/>
                </a:solid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воспитания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(п.</a:t>
            </a:r>
            <a:r>
              <a:rPr sz="18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31.1</a:t>
            </a:r>
            <a:r>
              <a:rPr sz="18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ФГОС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НОО,</a:t>
            </a:r>
            <a:r>
              <a:rPr sz="18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п.</a:t>
            </a:r>
            <a:r>
              <a:rPr sz="18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32.1</a:t>
            </a:r>
            <a:r>
              <a:rPr sz="18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ФГОС</a:t>
            </a:r>
            <a:r>
              <a:rPr sz="1800" u="sng" spc="459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"/>
              </a:rPr>
              <a:t>ООО).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257679"/>
            <a:ext cx="9144000" cy="4006215"/>
            <a:chOff x="0" y="2257679"/>
            <a:chExt cx="9144000" cy="4006215"/>
          </a:xfrm>
        </p:grpSpPr>
        <p:sp>
          <p:nvSpPr>
            <p:cNvPr id="15" name="object 15"/>
            <p:cNvSpPr/>
            <p:nvPr/>
          </p:nvSpPr>
          <p:spPr>
            <a:xfrm>
              <a:off x="0" y="2663190"/>
              <a:ext cx="9144000" cy="3586479"/>
            </a:xfrm>
            <a:custGeom>
              <a:avLst/>
              <a:gdLst/>
              <a:ahLst/>
              <a:cxnLst/>
              <a:rect l="l" t="t" r="r" b="b"/>
              <a:pathLst>
                <a:path w="9144000" h="3586479">
                  <a:moveTo>
                    <a:pt x="9143999" y="3586162"/>
                  </a:moveTo>
                  <a:lnTo>
                    <a:pt x="9143999" y="0"/>
                  </a:lnTo>
                  <a:lnTo>
                    <a:pt x="0" y="0"/>
                  </a:lnTo>
                  <a:lnTo>
                    <a:pt x="0" y="3586162"/>
                  </a:lnTo>
                  <a:lnTo>
                    <a:pt x="9143999" y="3586162"/>
                  </a:lnTo>
                  <a:close/>
                </a:path>
              </a:pathLst>
            </a:custGeom>
            <a:solidFill>
              <a:srgbClr val="D2EBE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6235064"/>
              <a:ext cx="9144000" cy="28575"/>
            </a:xfrm>
            <a:custGeom>
              <a:avLst/>
              <a:gdLst/>
              <a:ahLst/>
              <a:cxnLst/>
              <a:rect l="l" t="t" r="r" b="b"/>
              <a:pathLst>
                <a:path w="9144000" h="28575">
                  <a:moveTo>
                    <a:pt x="0" y="28575"/>
                  </a:moveTo>
                  <a:lnTo>
                    <a:pt x="9143999" y="28575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663253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429221" y="0"/>
                  </a:lnTo>
                </a:path>
                <a:path w="9144000">
                  <a:moveTo>
                    <a:pt x="7933016" y="0"/>
                  </a:moveTo>
                  <a:lnTo>
                    <a:pt x="9143999" y="0"/>
                  </a:lnTo>
                </a:path>
              </a:pathLst>
            </a:custGeom>
            <a:ln w="28575">
              <a:solidFill>
                <a:srgbClr val="5DC8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9221" y="2271966"/>
              <a:ext cx="7503795" cy="781050"/>
            </a:xfrm>
            <a:custGeom>
              <a:avLst/>
              <a:gdLst/>
              <a:ahLst/>
              <a:cxnLst/>
              <a:rect l="l" t="t" r="r" b="b"/>
              <a:pathLst>
                <a:path w="7503795" h="781050">
                  <a:moveTo>
                    <a:pt x="7503795" y="0"/>
                  </a:moveTo>
                  <a:lnTo>
                    <a:pt x="0" y="0"/>
                  </a:lnTo>
                  <a:lnTo>
                    <a:pt x="0" y="780732"/>
                  </a:lnTo>
                  <a:lnTo>
                    <a:pt x="7503795" y="780732"/>
                  </a:lnTo>
                  <a:lnTo>
                    <a:pt x="7503795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9221" y="2271966"/>
              <a:ext cx="7503795" cy="781050"/>
            </a:xfrm>
            <a:custGeom>
              <a:avLst/>
              <a:gdLst/>
              <a:ahLst/>
              <a:cxnLst/>
              <a:rect l="l" t="t" r="r" b="b"/>
              <a:pathLst>
                <a:path w="7503795" h="781050">
                  <a:moveTo>
                    <a:pt x="0" y="780732"/>
                  </a:moveTo>
                  <a:lnTo>
                    <a:pt x="7503795" y="780732"/>
                  </a:lnTo>
                  <a:lnTo>
                    <a:pt x="7503795" y="0"/>
                  </a:lnTo>
                  <a:lnTo>
                    <a:pt x="0" y="0"/>
                  </a:lnTo>
                  <a:lnTo>
                    <a:pt x="0" y="780732"/>
                  </a:lnTo>
                  <a:close/>
                </a:path>
              </a:pathLst>
            </a:custGeom>
            <a:ln w="28575">
              <a:solidFill>
                <a:srgbClr val="52B7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28650" y="2355850"/>
            <a:ext cx="8538210" cy="3403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290955">
              <a:lnSpc>
                <a:spcPts val="2000"/>
              </a:lnSpc>
              <a:spcBef>
                <a:spcPts val="300"/>
              </a:spcBef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Педагог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может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выбрать</a:t>
            </a:r>
            <a:r>
              <a:rPr sz="1800" spc="459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один или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несколько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из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способов,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которые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определит</a:t>
            </a:r>
            <a:r>
              <a:rPr sz="1800" spc="2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школа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в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положении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программе,</a:t>
            </a:r>
            <a:r>
              <a:rPr sz="1800" spc="3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НАПРИМЕР: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94945">
              <a:lnSpc>
                <a:spcPct val="100000"/>
              </a:lnSpc>
            </a:pP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94945" marR="5080" indent="-173990">
              <a:lnSpc>
                <a:spcPts val="1900"/>
              </a:lnSpc>
              <a:spcBef>
                <a:spcPts val="330"/>
              </a:spcBef>
              <a:buChar char="•"/>
              <a:tabLst>
                <a:tab pos="195580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оформить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к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программе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«Формы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учета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рабочей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воспитания»; </a:t>
            </a:r>
            <a:endParaRPr sz="1800">
              <a:latin typeface="Microsoft Sans Serif"/>
              <a:cs typeface="Microsoft Sans Serif"/>
            </a:endParaRPr>
          </a:p>
          <a:p>
            <a:pPr marL="194945">
              <a:lnSpc>
                <a:spcPts val="2080"/>
              </a:lnSpc>
              <a:spcBef>
                <a:spcPts val="10"/>
              </a:spcBef>
            </a:pP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95580" indent="-173990">
              <a:lnSpc>
                <a:spcPts val="2030"/>
              </a:lnSpc>
              <a:buChar char="•"/>
              <a:tabLst>
                <a:tab pos="195580" algn="l"/>
              </a:tabLst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указать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информацию</a:t>
            </a:r>
            <a:r>
              <a:rPr sz="18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об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учете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рабочей</a:t>
            </a:r>
            <a:r>
              <a:rPr sz="18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воспитания</a:t>
            </a:r>
            <a:r>
              <a:rPr sz="1800" spc="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800" spc="-1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разделе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94945" marR="5080" algn="just">
              <a:lnSpc>
                <a:spcPct val="86200"/>
              </a:lnSpc>
              <a:spcBef>
                <a:spcPts val="245"/>
              </a:spcBef>
            </a:pP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«Содержание учебного предмета/учебного курса (в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том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числе внеурочной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деятельности)/учебного модуля»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в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описании разделов/тем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или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отдельным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блоком; </a:t>
            </a:r>
            <a:endParaRPr sz="1800">
              <a:latin typeface="Microsoft Sans Serif"/>
              <a:cs typeface="Microsoft Sans Serif"/>
            </a:endParaRPr>
          </a:p>
          <a:p>
            <a:pPr marL="194945">
              <a:lnSpc>
                <a:spcPts val="2050"/>
              </a:lnSpc>
            </a:pPr>
            <a:r>
              <a:rPr sz="180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  <a:p>
            <a:pPr marL="194945" marR="7620" indent="-173990">
              <a:lnSpc>
                <a:spcPts val="1900"/>
              </a:lnSpc>
              <a:spcBef>
                <a:spcPts val="330"/>
              </a:spcBef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отразить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 воспитательный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компонент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содержания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программы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1C1F43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отдельной </a:t>
            </a:r>
            <a:r>
              <a:rPr sz="1800" spc="-46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колонке </a:t>
            </a:r>
            <a:r>
              <a:rPr sz="1800" dirty="0">
                <a:solidFill>
                  <a:srgbClr val="1C1F43"/>
                </a:solidFill>
                <a:latin typeface="Microsoft Sans Serif"/>
                <a:cs typeface="Microsoft Sans Serif"/>
              </a:rPr>
              <a:t>таблицы </a:t>
            </a:r>
            <a:r>
              <a:rPr sz="1800" spc="-5" dirty="0">
                <a:solidFill>
                  <a:srgbClr val="1C1F43"/>
                </a:solidFill>
                <a:latin typeface="Microsoft Sans Serif"/>
                <a:cs typeface="Microsoft Sans Serif"/>
              </a:rPr>
              <a:t>тематического</a:t>
            </a:r>
            <a:r>
              <a:rPr sz="1800" spc="25" dirty="0">
                <a:solidFill>
                  <a:srgbClr val="1C1F43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1C1F43"/>
                </a:solidFill>
                <a:latin typeface="Microsoft Sans Serif"/>
                <a:cs typeface="Microsoft Sans Serif"/>
              </a:rPr>
              <a:t>планирования.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2441" y="6283248"/>
            <a:ext cx="167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0" dirty="0">
                <a:solidFill>
                  <a:srgbClr val="F3F3F3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1503" y="303013"/>
          <a:ext cx="8301355" cy="5728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/>
                <a:gridCol w="3250565"/>
                <a:gridCol w="3372485"/>
              </a:tblGrid>
              <a:tr h="514050">
                <a:tc>
                  <a:txBody>
                    <a:bodyPr/>
                    <a:lstStyle/>
                    <a:p>
                      <a:pPr marL="116205" marR="107950">
                        <a:lnSpc>
                          <a:spcPts val="161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145" dirty="0">
                          <a:latin typeface="Times New Roman"/>
                          <a:cs typeface="Times New Roman"/>
                        </a:rPr>
                        <a:t>раздела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Предметное</a:t>
                      </a:r>
                      <a:r>
                        <a:rPr sz="14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0" dirty="0">
                          <a:latin typeface="Times New Roman"/>
                          <a:cs typeface="Times New Roman"/>
                        </a:rPr>
                        <a:t>содержание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 marR="387985">
                        <a:lnSpc>
                          <a:spcPts val="1610"/>
                        </a:lnSpc>
                        <a:spcBef>
                          <a:spcPts val="430"/>
                        </a:spcBef>
                      </a:pP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Форма </a:t>
                      </a:r>
                      <a:r>
                        <a:rPr sz="1400" b="1" spc="155" dirty="0">
                          <a:latin typeface="Times New Roman"/>
                          <a:cs typeface="Times New Roman"/>
                        </a:rPr>
                        <a:t>реализации </a:t>
                      </a: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0" dirty="0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r>
                        <a:rPr sz="1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55" dirty="0">
                          <a:latin typeface="Times New Roman"/>
                          <a:cs typeface="Times New Roman"/>
                        </a:rPr>
                        <a:t>потенциала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14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45"/>
                        </a:lnSpc>
                      </a:pP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Язык.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Речь.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10"/>
                        </a:lnSpc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Речевая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45"/>
                        </a:lnSpc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45"/>
                        </a:lnSpc>
                        <a:spcBef>
                          <a:spcPts val="5"/>
                        </a:spcBef>
                      </a:pPr>
                      <a:r>
                        <a:rPr sz="1400" spc="165" dirty="0"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речь.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Речевое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общение.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14"/>
                        </a:lnSpc>
                      </a:pPr>
                      <a:r>
                        <a:rPr sz="1400" spc="175" dirty="0">
                          <a:latin typeface="Times New Roman"/>
                          <a:cs typeface="Times New Roman"/>
                        </a:rPr>
                        <a:t>Виды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речи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561975">
                        <a:lnSpc>
                          <a:spcPts val="1610"/>
                        </a:lnSpc>
                        <a:spcBef>
                          <a:spcPts val="80"/>
                        </a:spcBef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письменная). </a:t>
                      </a:r>
                      <a:r>
                        <a:rPr sz="1400" spc="180" dirty="0">
                          <a:latin typeface="Times New Roman"/>
                          <a:cs typeface="Times New Roman"/>
                        </a:rPr>
                        <a:t>Формы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речи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(монолог,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диалог,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полилог).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30"/>
                        </a:lnSpc>
                      </a:pP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особенности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10"/>
                        </a:lnSpc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разговорной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речи,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10"/>
                        </a:lnSpc>
                      </a:pP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функциональных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стилей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236854">
                        <a:lnSpc>
                          <a:spcPct val="96200"/>
                        </a:lnSpc>
                        <a:spcBef>
                          <a:spcPts val="30"/>
                        </a:spcBef>
                      </a:pP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(научного,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публицистического,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официально-делового),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языка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художественной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литературы.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325755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Основные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70" dirty="0">
                          <a:latin typeface="Times New Roman"/>
                          <a:cs typeface="Times New Roman"/>
                        </a:rPr>
                        <a:t>жанры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разговорной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речи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20" dirty="0">
                          <a:latin typeface="Times New Roman"/>
                          <a:cs typeface="Times New Roman"/>
                        </a:rPr>
                        <a:t>(рассказ,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беседа,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спор).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30"/>
                        </a:lnSpc>
                      </a:pP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Коммуникативная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задача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645"/>
                        </a:lnSpc>
                      </a:pP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научного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стиля……..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6205" marR="753745">
                        <a:lnSpc>
                          <a:spcPts val="1610"/>
                        </a:lnSpc>
                        <a:spcBef>
                          <a:spcPts val="380"/>
                        </a:spcBef>
                      </a:pP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Побуждение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соблюдать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уроке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30"/>
                        </a:lnSpc>
                      </a:pP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общепринятые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5" dirty="0">
                          <a:latin typeface="Times New Roman"/>
                          <a:cs typeface="Times New Roman"/>
                        </a:rPr>
                        <a:t>нормы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поведения,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127000">
                        <a:lnSpc>
                          <a:spcPct val="96000"/>
                        </a:lnSpc>
                        <a:spcBef>
                          <a:spcPts val="35"/>
                        </a:spcBef>
                      </a:pP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правила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общения 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со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старшими </a:t>
                      </a:r>
                      <a:r>
                        <a:rPr sz="140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(педагогическими 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работниками)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сверстниками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(обучающимися),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принципы</a:t>
                      </a:r>
                      <a:r>
                        <a:rPr sz="1400" spc="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учебной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дисциплины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самоорганизации;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75"/>
                        </a:lnSpc>
                      </a:pP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привлечение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внимания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548005">
                        <a:lnSpc>
                          <a:spcPts val="1620"/>
                        </a:lnSpc>
                        <a:spcBef>
                          <a:spcPts val="70"/>
                        </a:spcBef>
                      </a:pP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ценностному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аспекту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изучаемых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30"/>
                        </a:lnSpc>
                      </a:pP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уроках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явлений,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34163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использование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воспитательных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возможностей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содержания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ts val="1535"/>
                        </a:lnSpc>
                      </a:pP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раздела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через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подбор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347980">
                        <a:lnSpc>
                          <a:spcPct val="96000"/>
                        </a:lnSpc>
                        <a:spcBef>
                          <a:spcPts val="30"/>
                        </a:spcBef>
                      </a:pP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соответствующих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упражнений;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включение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урок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игровых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процедур,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которые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помогают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поддержать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мотивацию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387985">
                        <a:lnSpc>
                          <a:spcPts val="1610"/>
                        </a:lnSpc>
                        <a:spcBef>
                          <a:spcPts val="45"/>
                        </a:spcBef>
                      </a:pP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обучающихся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получению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знаний,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налаживанию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позитивных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межличностных </a:t>
                      </a:r>
                      <a:r>
                        <a:rPr sz="140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отношений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классе,</a:t>
                      </a:r>
                      <a:r>
                        <a:rPr sz="14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помогают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6205" marR="150495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sz="1400" spc="150" dirty="0">
                          <a:latin typeface="Times New Roman"/>
                          <a:cs typeface="Times New Roman"/>
                        </a:rPr>
                        <a:t>установлению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доброжелательной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55" dirty="0">
                          <a:latin typeface="Times New Roman"/>
                          <a:cs typeface="Times New Roman"/>
                        </a:rPr>
                        <a:t>атмосферы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35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время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45" dirty="0">
                          <a:latin typeface="Times New Roman"/>
                          <a:cs typeface="Times New Roman"/>
                        </a:rPr>
                        <a:t>урока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6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1020" y="6054697"/>
            <a:ext cx="4318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20" dirty="0">
                <a:latin typeface="Times New Roman"/>
                <a:cs typeface="Times New Roman"/>
              </a:rPr>
              <a:t>&lt;.</a:t>
            </a:r>
            <a:r>
              <a:rPr sz="1400" spc="65" dirty="0">
                <a:latin typeface="Times New Roman"/>
                <a:cs typeface="Times New Roman"/>
              </a:rPr>
              <a:t>.</a:t>
            </a:r>
            <a:r>
              <a:rPr sz="1400" spc="120" dirty="0">
                <a:latin typeface="Times New Roman"/>
                <a:cs typeface="Times New Roman"/>
              </a:rPr>
              <a:t>.&gt;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344" y="6337388"/>
            <a:ext cx="8304530" cy="520700"/>
          </a:xfrm>
          <a:custGeom>
            <a:avLst/>
            <a:gdLst/>
            <a:ahLst/>
            <a:cxnLst/>
            <a:rect l="l" t="t" r="r" b="b"/>
            <a:pathLst>
              <a:path w="8304530" h="520700">
                <a:moveTo>
                  <a:pt x="4928184" y="0"/>
                </a:moveTo>
                <a:lnTo>
                  <a:pt x="4928184" y="0"/>
                </a:lnTo>
                <a:lnTo>
                  <a:pt x="0" y="0"/>
                </a:lnTo>
                <a:lnTo>
                  <a:pt x="0" y="6108"/>
                </a:lnTo>
                <a:lnTo>
                  <a:pt x="0" y="520611"/>
                </a:lnTo>
                <a:lnTo>
                  <a:pt x="7416" y="520611"/>
                </a:lnTo>
                <a:lnTo>
                  <a:pt x="7416" y="6108"/>
                </a:lnTo>
                <a:lnTo>
                  <a:pt x="14820" y="6108"/>
                </a:lnTo>
                <a:lnTo>
                  <a:pt x="1678012" y="6108"/>
                </a:lnTo>
                <a:lnTo>
                  <a:pt x="1678012" y="53390"/>
                </a:lnTo>
                <a:lnTo>
                  <a:pt x="1678012" y="276098"/>
                </a:lnTo>
                <a:lnTo>
                  <a:pt x="1678012" y="329476"/>
                </a:lnTo>
                <a:lnTo>
                  <a:pt x="1678012" y="520611"/>
                </a:lnTo>
                <a:lnTo>
                  <a:pt x="1685429" y="520611"/>
                </a:lnTo>
                <a:lnTo>
                  <a:pt x="1685429" y="329488"/>
                </a:lnTo>
                <a:lnTo>
                  <a:pt x="1685429" y="282194"/>
                </a:lnTo>
                <a:lnTo>
                  <a:pt x="4928184" y="282194"/>
                </a:lnTo>
                <a:lnTo>
                  <a:pt x="4928184" y="276098"/>
                </a:lnTo>
                <a:lnTo>
                  <a:pt x="1685429" y="276098"/>
                </a:lnTo>
                <a:lnTo>
                  <a:pt x="1685429" y="53390"/>
                </a:lnTo>
                <a:lnTo>
                  <a:pt x="1685429" y="6108"/>
                </a:lnTo>
                <a:lnTo>
                  <a:pt x="1692833" y="6108"/>
                </a:lnTo>
                <a:lnTo>
                  <a:pt x="4928184" y="6108"/>
                </a:lnTo>
                <a:lnTo>
                  <a:pt x="4928184" y="0"/>
                </a:lnTo>
                <a:close/>
              </a:path>
              <a:path w="8304530" h="520700">
                <a:moveTo>
                  <a:pt x="8304428" y="0"/>
                </a:moveTo>
                <a:lnTo>
                  <a:pt x="4943157" y="0"/>
                </a:lnTo>
                <a:lnTo>
                  <a:pt x="4935740" y="0"/>
                </a:lnTo>
                <a:lnTo>
                  <a:pt x="4928336" y="0"/>
                </a:lnTo>
                <a:lnTo>
                  <a:pt x="4928336" y="6108"/>
                </a:lnTo>
                <a:lnTo>
                  <a:pt x="4928336" y="520611"/>
                </a:lnTo>
                <a:lnTo>
                  <a:pt x="4935740" y="520611"/>
                </a:lnTo>
                <a:lnTo>
                  <a:pt x="4935740" y="329488"/>
                </a:lnTo>
                <a:lnTo>
                  <a:pt x="4935740" y="282194"/>
                </a:lnTo>
                <a:lnTo>
                  <a:pt x="8304428" y="282194"/>
                </a:lnTo>
                <a:lnTo>
                  <a:pt x="8304428" y="276098"/>
                </a:lnTo>
                <a:lnTo>
                  <a:pt x="4935740" y="276098"/>
                </a:lnTo>
                <a:lnTo>
                  <a:pt x="4935740" y="53390"/>
                </a:lnTo>
                <a:lnTo>
                  <a:pt x="4935740" y="6108"/>
                </a:lnTo>
                <a:lnTo>
                  <a:pt x="4943157" y="6108"/>
                </a:lnTo>
                <a:lnTo>
                  <a:pt x="8304428" y="6108"/>
                </a:lnTo>
                <a:lnTo>
                  <a:pt x="8304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3750" y="110776"/>
          <a:ext cx="8121649" cy="5843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  <a:gridCol w="2353945"/>
                <a:gridCol w="1412875"/>
                <a:gridCol w="1722754"/>
                <a:gridCol w="1981200"/>
              </a:tblGrid>
              <a:tr h="1331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7640" marR="159385" indent="46990">
                        <a:lnSpc>
                          <a:spcPts val="1610"/>
                        </a:lnSpc>
                      </a:pPr>
                      <a:r>
                        <a:rPr sz="1400" b="1" spc="335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670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Тема/раздел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07950" algn="ctr">
                        <a:lnSpc>
                          <a:spcPts val="1610"/>
                        </a:lnSpc>
                        <a:spcBef>
                          <a:spcPts val="43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Кол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во  </a:t>
                      </a:r>
                      <a:r>
                        <a:rPr sz="1400" b="1" spc="150" dirty="0">
                          <a:latin typeface="Times New Roman"/>
                          <a:cs typeface="Times New Roman"/>
                        </a:rPr>
                        <a:t>часов, </a:t>
                      </a:r>
                      <a:r>
                        <a:rPr sz="1400" b="1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отводимых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75" dirty="0">
                          <a:latin typeface="Times New Roman"/>
                          <a:cs typeface="Times New Roman"/>
                        </a:rPr>
                        <a:t>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3525" marR="254635" algn="ctr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темы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3355" marR="165100" algn="ctr">
                        <a:lnSpc>
                          <a:spcPct val="96000"/>
                        </a:lnSpc>
                      </a:pPr>
                      <a:r>
                        <a:rPr sz="1400" b="1" spc="180" dirty="0">
                          <a:latin typeface="Times New Roman"/>
                          <a:cs typeface="Times New Roman"/>
                        </a:rPr>
                        <a:t>Электронные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160" dirty="0">
                          <a:latin typeface="Times New Roman"/>
                          <a:cs typeface="Times New Roman"/>
                        </a:rPr>
                        <a:t>учебно- </a:t>
                      </a: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ческ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1400" b="1" spc="185" dirty="0">
                          <a:latin typeface="Times New Roman"/>
                          <a:cs typeface="Times New Roman"/>
                        </a:rPr>
                        <a:t>материалы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940" marR="403225" algn="ctr">
                        <a:lnSpc>
                          <a:spcPts val="1610"/>
                        </a:lnSpc>
                        <a:spcBef>
                          <a:spcPts val="1230"/>
                        </a:spcBef>
                      </a:pP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Форма </a:t>
                      </a:r>
                      <a:r>
                        <a:rPr sz="14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35"/>
                        </a:lnSpc>
                      </a:pPr>
                      <a:r>
                        <a:rPr sz="1400" b="1" spc="165" dirty="0">
                          <a:latin typeface="Times New Roman"/>
                          <a:cs typeface="Times New Roman"/>
                        </a:rPr>
                        <a:t>воспитательного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5130" marR="400685" algn="ctr">
                        <a:lnSpc>
                          <a:spcPts val="1610"/>
                        </a:lnSpc>
                        <a:spcBef>
                          <a:spcPts val="8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иал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  </a:t>
                      </a:r>
                      <a:r>
                        <a:rPr sz="1400" b="1" spc="200" dirty="0">
                          <a:latin typeface="Times New Roman"/>
                          <a:cs typeface="Times New Roman"/>
                        </a:rPr>
                        <a:t>темы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2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68910">
                        <a:lnSpc>
                          <a:spcPts val="1380"/>
                        </a:lnSpc>
                        <a:spcBef>
                          <a:spcPts val="1030"/>
                        </a:spcBef>
                      </a:pP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Повторение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изученного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6-м 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классе.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Множество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рациональных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чисел.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 marR="157480">
                        <a:lnSpc>
                          <a:spcPts val="1380"/>
                        </a:lnSpc>
                        <a:spcBef>
                          <a:spcPts val="5"/>
                        </a:spcBef>
                      </a:pP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Сравнение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рациональных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чисел.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Числовые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345"/>
                        </a:lnSpc>
                      </a:pP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выражения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30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8745" marR="51625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учебник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задачник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354965">
                        <a:lnSpc>
                          <a:spcPts val="1380"/>
                        </a:lnSpc>
                        <a:spcBef>
                          <a:spcPts val="335"/>
                        </a:spcBef>
                      </a:pP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Использование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воспитательных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возможностей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содержания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темы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20" dirty="0">
                          <a:latin typeface="Times New Roman"/>
                          <a:cs typeface="Times New Roman"/>
                        </a:rPr>
                        <a:t>через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подбор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соответствующих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задач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решения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53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8745" marR="492125">
                        <a:lnSpc>
                          <a:spcPts val="1380"/>
                        </a:lnSpc>
                      </a:pP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Способы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решения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числовых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выражений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8745" marR="516255">
                        <a:lnSpc>
                          <a:spcPct val="95600"/>
                        </a:lnSpc>
                        <a:spcBef>
                          <a:spcPts val="93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учебник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задачник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339725">
                        <a:lnSpc>
                          <a:spcPct val="95900"/>
                        </a:lnSpc>
                        <a:spcBef>
                          <a:spcPts val="345"/>
                        </a:spcBef>
                      </a:pP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Включение 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в урок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игровых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процедур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поддержания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мотивации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обучающихся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получению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знаний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32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8745" marR="487045">
                        <a:lnSpc>
                          <a:spcPts val="1380"/>
                        </a:lnSpc>
                        <a:spcBef>
                          <a:spcPts val="1055"/>
                        </a:spcBef>
                      </a:pP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Повторение.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Понятие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уравнения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корня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уравнения.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Решение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уравнений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 marR="516255">
                        <a:lnSpc>
                          <a:spcPts val="1380"/>
                        </a:lnSpc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Элек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тро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 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учебник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задачник.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305"/>
                        </a:lnSpc>
                      </a:pP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Интерактивный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ts val="1410"/>
                        </a:lnSpc>
                      </a:pP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урок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4" dirty="0">
                          <a:latin typeface="Times New Roman"/>
                          <a:cs typeface="Times New Roman"/>
                        </a:rPr>
                        <a:t>РЭШ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marR="113664">
                        <a:lnSpc>
                          <a:spcPct val="95800"/>
                        </a:lnSpc>
                        <a:spcBef>
                          <a:spcPts val="565"/>
                        </a:spcBef>
                      </a:pP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Применение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уроке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интерактивных </a:t>
                      </a:r>
                      <a:r>
                        <a:rPr sz="1200" spc="160" dirty="0">
                          <a:latin typeface="Times New Roman"/>
                          <a:cs typeface="Times New Roman"/>
                        </a:rPr>
                        <a:t>форм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работы </a:t>
                      </a:r>
                      <a:r>
                        <a:rPr sz="1200" spc="125" dirty="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45" dirty="0">
                          <a:latin typeface="Times New Roman"/>
                          <a:cs typeface="Times New Roman"/>
                        </a:rPr>
                        <a:t>обучающимися: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интеллектуальных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14" dirty="0">
                          <a:latin typeface="Times New Roman"/>
                          <a:cs typeface="Times New Roman"/>
                        </a:rPr>
                        <a:t>игр,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стимулирующих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познавательную </a:t>
                      </a:r>
                      <a:r>
                        <a:rPr sz="120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мотивацию </a:t>
                      </a:r>
                      <a:r>
                        <a:rPr sz="120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0" dirty="0">
                          <a:latin typeface="Times New Roman"/>
                          <a:cs typeface="Times New Roman"/>
                        </a:rPr>
                        <a:t>обучающихся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2236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106096" y="6693765"/>
            <a:ext cx="2021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180" dirty="0">
                <a:latin typeface="Times New Roman"/>
                <a:cs typeface="Times New Roman"/>
              </a:rPr>
              <a:t>Алгоритмы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60" dirty="0">
                <a:latin typeface="Times New Roman"/>
                <a:cs typeface="Times New Roman"/>
              </a:rPr>
              <a:t>действий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4431" y="5978464"/>
            <a:ext cx="1740535" cy="8528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spc="175" dirty="0">
                <a:latin typeface="Times New Roman"/>
                <a:cs typeface="Times New Roman"/>
              </a:rPr>
              <a:t>Применение </a:t>
            </a:r>
            <a:r>
              <a:rPr sz="1400" spc="180" dirty="0">
                <a:latin typeface="Times New Roman"/>
                <a:cs typeface="Times New Roman"/>
              </a:rPr>
              <a:t> </a:t>
            </a:r>
            <a:r>
              <a:rPr sz="1400" spc="160" dirty="0">
                <a:latin typeface="Times New Roman"/>
                <a:cs typeface="Times New Roman"/>
              </a:rPr>
              <a:t>групповой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165" dirty="0">
                <a:latin typeface="Times New Roman"/>
                <a:cs typeface="Times New Roman"/>
              </a:rPr>
              <a:t>работы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170" dirty="0">
                <a:latin typeface="Times New Roman"/>
                <a:cs typeface="Times New Roman"/>
              </a:rPr>
              <a:t>или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165" dirty="0">
                <a:latin typeface="Times New Roman"/>
                <a:cs typeface="Times New Roman"/>
              </a:rPr>
              <a:t>работы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155" dirty="0">
                <a:latin typeface="Times New Roman"/>
                <a:cs typeface="Times New Roman"/>
              </a:rPr>
              <a:t>в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spc="145" dirty="0">
                <a:latin typeface="Times New Roman"/>
                <a:cs typeface="Times New Roman"/>
              </a:rPr>
              <a:t>парах,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165" dirty="0"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8528" y="1955673"/>
            <a:ext cx="3622675" cy="2028189"/>
          </a:xfrm>
          <a:custGeom>
            <a:avLst/>
            <a:gdLst/>
            <a:ahLst/>
            <a:cxnLst/>
            <a:rect l="l" t="t" r="r" b="b"/>
            <a:pathLst>
              <a:path w="3622675" h="2028189">
                <a:moveTo>
                  <a:pt x="0" y="0"/>
                </a:moveTo>
                <a:lnTo>
                  <a:pt x="0" y="2028063"/>
                </a:lnTo>
                <a:lnTo>
                  <a:pt x="3622624" y="2028063"/>
                </a:lnTo>
                <a:lnTo>
                  <a:pt x="0" y="0"/>
                </a:lnTo>
                <a:close/>
              </a:path>
            </a:pathLst>
          </a:custGeom>
          <a:solidFill>
            <a:srgbClr val="EBDFF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171" y="1856359"/>
            <a:ext cx="3766185" cy="294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084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Примерные </a:t>
            </a:r>
            <a:r>
              <a:rPr sz="2400" spc="-10" dirty="0">
                <a:latin typeface="Times New Roman"/>
                <a:cs typeface="Times New Roman"/>
              </a:rPr>
              <a:t>рабочие </a:t>
            </a:r>
            <a:r>
              <a:rPr sz="2400" spc="-5" dirty="0">
                <a:latin typeface="Times New Roman"/>
                <a:cs typeface="Times New Roman"/>
              </a:rPr>
              <a:t> программы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предметам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20"/>
              </a:lnSpc>
            </a:pPr>
            <a:r>
              <a:rPr sz="2400" spc="-15" dirty="0">
                <a:latin typeface="Times New Roman"/>
                <a:cs typeface="Times New Roman"/>
              </a:rPr>
              <a:t>базового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уровня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размещены:</a:t>
            </a:r>
            <a:endParaRPr sz="2400">
              <a:latin typeface="Times New Roman"/>
              <a:cs typeface="Times New Roman"/>
            </a:endParaRPr>
          </a:p>
          <a:p>
            <a:pPr marL="355600" marR="955675" indent="-342900" algn="just">
              <a:lnSpc>
                <a:spcPts val="2820"/>
              </a:lnSpc>
              <a:spcBef>
                <a:spcPts val="2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сайте </a:t>
            </a:r>
            <a:r>
              <a:rPr sz="24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ht</a:t>
            </a:r>
            <a:r>
              <a:rPr sz="2400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t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ps: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/</a:t>
            </a:r>
            <a:r>
              <a:rPr sz="24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f</a:t>
            </a:r>
            <a:r>
              <a:rPr sz="24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gosree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st</a:t>
            </a:r>
            <a:r>
              <a:rPr sz="2400" u="heavy" spc="-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.</a:t>
            </a:r>
            <a:r>
              <a:rPr sz="24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r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u/</a:t>
            </a:r>
            <a:endParaRPr sz="2400">
              <a:latin typeface="Times New Roman"/>
              <a:cs typeface="Times New Roman"/>
            </a:endParaRPr>
          </a:p>
          <a:p>
            <a:pPr marL="355600" marR="833755" indent="-342900" algn="just">
              <a:lnSpc>
                <a:spcPct val="99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 портале </a:t>
            </a:r>
            <a:r>
              <a:rPr sz="2400" spc="-15" dirty="0">
                <a:latin typeface="Times New Roman"/>
                <a:cs typeface="Times New Roman"/>
              </a:rPr>
              <a:t>единого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содержания общего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образования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77996" y="1166875"/>
            <a:ext cx="5866130" cy="5691505"/>
            <a:chOff x="3277996" y="1166875"/>
            <a:chExt cx="5866130" cy="56915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8822" y="1166875"/>
              <a:ext cx="4845176" cy="32524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7996" y="3871779"/>
              <a:ext cx="4741418" cy="29862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2200" y="285000"/>
            <a:ext cx="6629400" cy="904875"/>
          </a:xfrm>
          <a:prstGeom prst="rect">
            <a:avLst/>
          </a:prstGeom>
          <a:solidFill>
            <a:srgbClr val="FFDFAB"/>
          </a:solidFill>
        </p:spPr>
        <p:txBody>
          <a:bodyPr vert="horz" wrap="square" lIns="0" tIns="29845" rIns="0" bIns="0" rtlCol="0">
            <a:spAutoFit/>
          </a:bodyPr>
          <a:lstStyle/>
          <a:p>
            <a:pPr marL="3118485" marR="909955" indent="-710565">
              <a:lnSpc>
                <a:spcPct val="100000"/>
              </a:lnSpc>
              <a:spcBef>
                <a:spcPts val="235"/>
              </a:spcBef>
            </a:pPr>
            <a:r>
              <a:rPr sz="2800" spc="-5" dirty="0"/>
              <a:t>Примерные рабочие </a:t>
            </a:r>
            <a:r>
              <a:rPr sz="2800" spc="-685" dirty="0"/>
              <a:t> </a:t>
            </a:r>
            <a:r>
              <a:rPr sz="2800" spc="-5" dirty="0"/>
              <a:t>программы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0" y="18160"/>
            <a:ext cx="1954530" cy="973455"/>
            <a:chOff x="0" y="18160"/>
            <a:chExt cx="1954530" cy="973455"/>
          </a:xfrm>
        </p:grpSpPr>
        <p:sp>
          <p:nvSpPr>
            <p:cNvPr id="9" name="object 9"/>
            <p:cNvSpPr/>
            <p:nvPr/>
          </p:nvSpPr>
          <p:spPr>
            <a:xfrm>
              <a:off x="0" y="18160"/>
              <a:ext cx="1866900" cy="973455"/>
            </a:xfrm>
            <a:custGeom>
              <a:avLst/>
              <a:gdLst/>
              <a:ahLst/>
              <a:cxnLst/>
              <a:rect l="l" t="t" r="r" b="b"/>
              <a:pathLst>
                <a:path w="1866900" h="973455">
                  <a:moveTo>
                    <a:pt x="1866773" y="0"/>
                  </a:moveTo>
                  <a:lnTo>
                    <a:pt x="0" y="0"/>
                  </a:lnTo>
                  <a:lnTo>
                    <a:pt x="0" y="973201"/>
                  </a:lnTo>
                  <a:lnTo>
                    <a:pt x="1501648" y="973201"/>
                  </a:lnTo>
                  <a:lnTo>
                    <a:pt x="1501648" y="968756"/>
                  </a:lnTo>
                  <a:lnTo>
                    <a:pt x="1866773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297306"/>
              <a:ext cx="1954530" cy="567055"/>
            </a:xfrm>
            <a:custGeom>
              <a:avLst/>
              <a:gdLst/>
              <a:ahLst/>
              <a:cxnLst/>
              <a:rect l="l" t="t" r="r" b="b"/>
              <a:pathLst>
                <a:path w="1954530" h="567055">
                  <a:moveTo>
                    <a:pt x="1954402" y="0"/>
                  </a:moveTo>
                  <a:lnTo>
                    <a:pt x="0" y="0"/>
                  </a:lnTo>
                  <a:lnTo>
                    <a:pt x="0" y="566674"/>
                  </a:lnTo>
                  <a:lnTo>
                    <a:pt x="1741677" y="566674"/>
                  </a:lnTo>
                  <a:lnTo>
                    <a:pt x="1741677" y="564388"/>
                  </a:lnTo>
                  <a:lnTo>
                    <a:pt x="1954402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88" y="1629029"/>
            <a:ext cx="9144000" cy="4051300"/>
            <a:chOff x="-2288" y="1629029"/>
            <a:chExt cx="9144000" cy="4051300"/>
          </a:xfrm>
        </p:grpSpPr>
        <p:sp>
          <p:nvSpPr>
            <p:cNvPr id="3" name="object 3"/>
            <p:cNvSpPr/>
            <p:nvPr/>
          </p:nvSpPr>
          <p:spPr>
            <a:xfrm>
              <a:off x="-2288" y="1629029"/>
              <a:ext cx="9144000" cy="4029075"/>
            </a:xfrm>
            <a:custGeom>
              <a:avLst/>
              <a:gdLst/>
              <a:ahLst/>
              <a:cxnLst/>
              <a:rect l="l" t="t" r="r" b="b"/>
              <a:pathLst>
                <a:path w="9144000" h="4029075">
                  <a:moveTo>
                    <a:pt x="9144000" y="0"/>
                  </a:moveTo>
                  <a:lnTo>
                    <a:pt x="0" y="0"/>
                  </a:lnTo>
                  <a:lnTo>
                    <a:pt x="0" y="4028821"/>
                  </a:lnTo>
                  <a:lnTo>
                    <a:pt x="9144000" y="402882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7EBF4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8126" y="3088957"/>
              <a:ext cx="3844163" cy="25907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43854" y="1651000"/>
              <a:ext cx="2906395" cy="288925"/>
            </a:xfrm>
            <a:custGeom>
              <a:avLst/>
              <a:gdLst/>
              <a:ahLst/>
              <a:cxnLst/>
              <a:rect l="l" t="t" r="r" b="b"/>
              <a:pathLst>
                <a:path w="2906395" h="288925">
                  <a:moveTo>
                    <a:pt x="2905886" y="0"/>
                  </a:moveTo>
                  <a:lnTo>
                    <a:pt x="0" y="0"/>
                  </a:lnTo>
                  <a:lnTo>
                    <a:pt x="0" y="288544"/>
                  </a:lnTo>
                  <a:lnTo>
                    <a:pt x="2905886" y="288544"/>
                  </a:lnTo>
                  <a:lnTo>
                    <a:pt x="2905886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64269" y="998601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20" dirty="0">
                <a:solidFill>
                  <a:srgbClr val="2C2B8D"/>
                </a:solidFill>
                <a:latin typeface="Calibri"/>
                <a:cs typeface="Calibri"/>
              </a:rPr>
              <a:t>3</a:t>
            </a:r>
            <a:r>
              <a:rPr sz="1200" spc="-190" dirty="0">
                <a:solidFill>
                  <a:srgbClr val="2C2B8D"/>
                </a:solidFill>
                <a:latin typeface="Calibri"/>
                <a:cs typeface="Calibri"/>
              </a:rPr>
              <a:t>3</a:t>
            </a:r>
            <a:r>
              <a:rPr sz="1200" spc="-420" dirty="0">
                <a:solidFill>
                  <a:srgbClr val="2C2B8D"/>
                </a:solidFill>
                <a:latin typeface="Calibri"/>
                <a:cs typeface="Calibri"/>
              </a:rPr>
              <a:t>5</a:t>
            </a:r>
            <a:r>
              <a:rPr sz="1200" dirty="0">
                <a:solidFill>
                  <a:srgbClr val="2C2B8D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07043" y="1299083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4">
                <a:moveTo>
                  <a:pt x="0" y="0"/>
                </a:moveTo>
                <a:lnTo>
                  <a:pt x="535304" y="0"/>
                </a:lnTo>
              </a:path>
              <a:path w="535304">
                <a:moveTo>
                  <a:pt x="0" y="0"/>
                </a:moveTo>
                <a:lnTo>
                  <a:pt x="535304" y="0"/>
                </a:lnTo>
              </a:path>
            </a:pathLst>
          </a:custGeom>
          <a:ln w="9525">
            <a:solidFill>
              <a:srgbClr val="2C2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98995" y="1640204"/>
            <a:ext cx="1595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https://uchitel.club/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819" y="1421891"/>
            <a:ext cx="5854700" cy="4025265"/>
            <a:chOff x="152819" y="1421891"/>
            <a:chExt cx="5854700" cy="40252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517" y="1486788"/>
              <a:ext cx="4766183" cy="35610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819" y="1421891"/>
              <a:ext cx="5854446" cy="402513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8739" y="5805322"/>
            <a:ext cx="178943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5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750" spc="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750" spc="-1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5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 </a:t>
            </a:r>
            <a:r>
              <a:rPr sz="75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0517" y="1003300"/>
            <a:ext cx="951865" cy="329565"/>
            <a:chOff x="180517" y="1003300"/>
            <a:chExt cx="951865" cy="329565"/>
          </a:xfrm>
        </p:grpSpPr>
        <p:sp>
          <p:nvSpPr>
            <p:cNvPr id="14" name="object 14"/>
            <p:cNvSpPr/>
            <p:nvPr/>
          </p:nvSpPr>
          <p:spPr>
            <a:xfrm>
              <a:off x="180517" y="1157985"/>
              <a:ext cx="951865" cy="174625"/>
            </a:xfrm>
            <a:custGeom>
              <a:avLst/>
              <a:gdLst/>
              <a:ahLst/>
              <a:cxnLst/>
              <a:rect l="l" t="t" r="r" b="b"/>
              <a:pathLst>
                <a:path w="951865" h="174625">
                  <a:moveTo>
                    <a:pt x="82537" y="75184"/>
                  </a:moveTo>
                  <a:lnTo>
                    <a:pt x="0" y="75184"/>
                  </a:lnTo>
                  <a:lnTo>
                    <a:pt x="0" y="79375"/>
                  </a:lnTo>
                  <a:lnTo>
                    <a:pt x="10134" y="81661"/>
                  </a:lnTo>
                  <a:lnTo>
                    <a:pt x="10134" y="145923"/>
                  </a:lnTo>
                  <a:lnTo>
                    <a:pt x="0" y="148209"/>
                  </a:lnTo>
                  <a:lnTo>
                    <a:pt x="0" y="152527"/>
                  </a:lnTo>
                  <a:lnTo>
                    <a:pt x="35725" y="152527"/>
                  </a:lnTo>
                  <a:lnTo>
                    <a:pt x="35725" y="148209"/>
                  </a:lnTo>
                  <a:lnTo>
                    <a:pt x="25590" y="145923"/>
                  </a:lnTo>
                  <a:lnTo>
                    <a:pt x="25590" y="82677"/>
                  </a:lnTo>
                  <a:lnTo>
                    <a:pt x="55994" y="82677"/>
                  </a:lnTo>
                  <a:lnTo>
                    <a:pt x="55994" y="145923"/>
                  </a:lnTo>
                  <a:lnTo>
                    <a:pt x="45859" y="148209"/>
                  </a:lnTo>
                  <a:lnTo>
                    <a:pt x="45859" y="152527"/>
                  </a:lnTo>
                  <a:lnTo>
                    <a:pt x="82537" y="152527"/>
                  </a:lnTo>
                  <a:lnTo>
                    <a:pt x="82537" y="148209"/>
                  </a:lnTo>
                  <a:lnTo>
                    <a:pt x="72402" y="145923"/>
                  </a:lnTo>
                  <a:lnTo>
                    <a:pt x="72402" y="81661"/>
                  </a:lnTo>
                  <a:lnTo>
                    <a:pt x="82537" y="79375"/>
                  </a:lnTo>
                  <a:lnTo>
                    <a:pt x="82537" y="75184"/>
                  </a:lnTo>
                  <a:close/>
                </a:path>
                <a:path w="951865" h="174625">
                  <a:moveTo>
                    <a:pt x="153581" y="95377"/>
                  </a:moveTo>
                  <a:lnTo>
                    <a:pt x="138518" y="76073"/>
                  </a:lnTo>
                  <a:lnTo>
                    <a:pt x="138518" y="87884"/>
                  </a:lnTo>
                  <a:lnTo>
                    <a:pt x="138518" y="105918"/>
                  </a:lnTo>
                  <a:lnTo>
                    <a:pt x="136601" y="113157"/>
                  </a:lnTo>
                  <a:lnTo>
                    <a:pt x="130390" y="115443"/>
                  </a:lnTo>
                  <a:lnTo>
                    <a:pt x="121310" y="115443"/>
                  </a:lnTo>
                  <a:lnTo>
                    <a:pt x="121310" y="80391"/>
                  </a:lnTo>
                  <a:lnTo>
                    <a:pt x="128473" y="80391"/>
                  </a:lnTo>
                  <a:lnTo>
                    <a:pt x="130390" y="81661"/>
                  </a:lnTo>
                  <a:lnTo>
                    <a:pt x="134454" y="82677"/>
                  </a:lnTo>
                  <a:lnTo>
                    <a:pt x="138518" y="87884"/>
                  </a:lnTo>
                  <a:lnTo>
                    <a:pt x="138518" y="76073"/>
                  </a:lnTo>
                  <a:lnTo>
                    <a:pt x="132537" y="75184"/>
                  </a:lnTo>
                  <a:lnTo>
                    <a:pt x="97167" y="75184"/>
                  </a:lnTo>
                  <a:lnTo>
                    <a:pt x="97167" y="79375"/>
                  </a:lnTo>
                  <a:lnTo>
                    <a:pt x="106248" y="81661"/>
                  </a:lnTo>
                  <a:lnTo>
                    <a:pt x="106248" y="145923"/>
                  </a:lnTo>
                  <a:lnTo>
                    <a:pt x="97167" y="148209"/>
                  </a:lnTo>
                  <a:lnTo>
                    <a:pt x="97167" y="152527"/>
                  </a:lnTo>
                  <a:lnTo>
                    <a:pt x="134454" y="152527"/>
                  </a:lnTo>
                  <a:lnTo>
                    <a:pt x="134454" y="148209"/>
                  </a:lnTo>
                  <a:lnTo>
                    <a:pt x="130390" y="147193"/>
                  </a:lnTo>
                  <a:lnTo>
                    <a:pt x="121310" y="145923"/>
                  </a:lnTo>
                  <a:lnTo>
                    <a:pt x="121310" y="119634"/>
                  </a:lnTo>
                  <a:lnTo>
                    <a:pt x="130390" y="119634"/>
                  </a:lnTo>
                  <a:lnTo>
                    <a:pt x="140462" y="117690"/>
                  </a:lnTo>
                  <a:lnTo>
                    <a:pt x="143992" y="115443"/>
                  </a:lnTo>
                  <a:lnTo>
                    <a:pt x="147713" y="113080"/>
                  </a:lnTo>
                  <a:lnTo>
                    <a:pt x="152107" y="105689"/>
                  </a:lnTo>
                  <a:lnTo>
                    <a:pt x="153581" y="95377"/>
                  </a:lnTo>
                  <a:close/>
                </a:path>
                <a:path w="951865" h="174625">
                  <a:moveTo>
                    <a:pt x="245516" y="113157"/>
                  </a:moveTo>
                  <a:lnTo>
                    <a:pt x="243052" y="96405"/>
                  </a:lnTo>
                  <a:lnTo>
                    <a:pt x="235826" y="84188"/>
                  </a:lnTo>
                  <a:lnTo>
                    <a:pt x="228193" y="79375"/>
                  </a:lnTo>
                  <a:lnTo>
                    <a:pt x="228193" y="116459"/>
                  </a:lnTo>
                  <a:lnTo>
                    <a:pt x="227025" y="128231"/>
                  </a:lnTo>
                  <a:lnTo>
                    <a:pt x="223367" y="138747"/>
                  </a:lnTo>
                  <a:lnTo>
                    <a:pt x="217017" y="146329"/>
                  </a:lnTo>
                  <a:lnTo>
                    <a:pt x="207733" y="149225"/>
                  </a:lnTo>
                  <a:lnTo>
                    <a:pt x="206781" y="149225"/>
                  </a:lnTo>
                  <a:lnTo>
                    <a:pt x="198945" y="146723"/>
                  </a:lnTo>
                  <a:lnTo>
                    <a:pt x="192519" y="140131"/>
                  </a:lnTo>
                  <a:lnTo>
                    <a:pt x="188163" y="128562"/>
                  </a:lnTo>
                  <a:lnTo>
                    <a:pt x="186563" y="111125"/>
                  </a:lnTo>
                  <a:lnTo>
                    <a:pt x="188023" y="96354"/>
                  </a:lnTo>
                  <a:lnTo>
                    <a:pt x="192151" y="86410"/>
                  </a:lnTo>
                  <a:lnTo>
                    <a:pt x="198539" y="80645"/>
                  </a:lnTo>
                  <a:lnTo>
                    <a:pt x="206781" y="78359"/>
                  </a:lnTo>
                  <a:lnTo>
                    <a:pt x="215290" y="81013"/>
                  </a:lnTo>
                  <a:lnTo>
                    <a:pt x="222084" y="87845"/>
                  </a:lnTo>
                  <a:lnTo>
                    <a:pt x="226568" y="99453"/>
                  </a:lnTo>
                  <a:lnTo>
                    <a:pt x="228193" y="116459"/>
                  </a:lnTo>
                  <a:lnTo>
                    <a:pt x="228193" y="79375"/>
                  </a:lnTo>
                  <a:lnTo>
                    <a:pt x="226606" y="78359"/>
                  </a:lnTo>
                  <a:lnTo>
                    <a:pt x="223989" y="76708"/>
                  </a:lnTo>
                  <a:lnTo>
                    <a:pt x="207733" y="74168"/>
                  </a:lnTo>
                  <a:lnTo>
                    <a:pt x="206781" y="74168"/>
                  </a:lnTo>
                  <a:lnTo>
                    <a:pt x="190652" y="76708"/>
                  </a:lnTo>
                  <a:lnTo>
                    <a:pt x="178892" y="84188"/>
                  </a:lnTo>
                  <a:lnTo>
                    <a:pt x="171691" y="96405"/>
                  </a:lnTo>
                  <a:lnTo>
                    <a:pt x="169252" y="113157"/>
                  </a:lnTo>
                  <a:lnTo>
                    <a:pt x="171691" y="130670"/>
                  </a:lnTo>
                  <a:lnTo>
                    <a:pt x="178892" y="143306"/>
                  </a:lnTo>
                  <a:lnTo>
                    <a:pt x="190652" y="150977"/>
                  </a:lnTo>
                  <a:lnTo>
                    <a:pt x="206781" y="153543"/>
                  </a:lnTo>
                  <a:lnTo>
                    <a:pt x="207733" y="153543"/>
                  </a:lnTo>
                  <a:lnTo>
                    <a:pt x="223583" y="150977"/>
                  </a:lnTo>
                  <a:lnTo>
                    <a:pt x="226275" y="149225"/>
                  </a:lnTo>
                  <a:lnTo>
                    <a:pt x="235458" y="143306"/>
                  </a:lnTo>
                  <a:lnTo>
                    <a:pt x="242925" y="130670"/>
                  </a:lnTo>
                  <a:lnTo>
                    <a:pt x="245516" y="113157"/>
                  </a:lnTo>
                  <a:close/>
                </a:path>
                <a:path w="951865" h="174625">
                  <a:moveTo>
                    <a:pt x="333260" y="134493"/>
                  </a:moveTo>
                  <a:lnTo>
                    <a:pt x="331101" y="134493"/>
                  </a:lnTo>
                  <a:lnTo>
                    <a:pt x="327685" y="140665"/>
                  </a:lnTo>
                  <a:lnTo>
                    <a:pt x="322287" y="144932"/>
                  </a:lnTo>
                  <a:lnTo>
                    <a:pt x="315722" y="147408"/>
                  </a:lnTo>
                  <a:lnTo>
                    <a:pt x="308813" y="148209"/>
                  </a:lnTo>
                  <a:lnTo>
                    <a:pt x="296710" y="145135"/>
                  </a:lnTo>
                  <a:lnTo>
                    <a:pt x="287832" y="137071"/>
                  </a:lnTo>
                  <a:lnTo>
                    <a:pt x="282384" y="125818"/>
                  </a:lnTo>
                  <a:lnTo>
                    <a:pt x="280530" y="113157"/>
                  </a:lnTo>
                  <a:lnTo>
                    <a:pt x="282181" y="99847"/>
                  </a:lnTo>
                  <a:lnTo>
                    <a:pt x="286969" y="89128"/>
                  </a:lnTo>
                  <a:lnTo>
                    <a:pt x="294576" y="81978"/>
                  </a:lnTo>
                  <a:lnTo>
                    <a:pt x="304736" y="79375"/>
                  </a:lnTo>
                  <a:lnTo>
                    <a:pt x="313105" y="80746"/>
                  </a:lnTo>
                  <a:lnTo>
                    <a:pt x="319747" y="84696"/>
                  </a:lnTo>
                  <a:lnTo>
                    <a:pt x="324459" y="91008"/>
                  </a:lnTo>
                  <a:lnTo>
                    <a:pt x="327037" y="99441"/>
                  </a:lnTo>
                  <a:lnTo>
                    <a:pt x="331101" y="99441"/>
                  </a:lnTo>
                  <a:lnTo>
                    <a:pt x="331101" y="78359"/>
                  </a:lnTo>
                  <a:lnTo>
                    <a:pt x="326072" y="78359"/>
                  </a:lnTo>
                  <a:lnTo>
                    <a:pt x="319125" y="76073"/>
                  </a:lnTo>
                  <a:lnTo>
                    <a:pt x="310972" y="74168"/>
                  </a:lnTo>
                  <a:lnTo>
                    <a:pt x="302818" y="74168"/>
                  </a:lnTo>
                  <a:lnTo>
                    <a:pt x="287629" y="76415"/>
                  </a:lnTo>
                  <a:lnTo>
                    <a:pt x="275043" y="83299"/>
                  </a:lnTo>
                  <a:lnTo>
                    <a:pt x="266446" y="95123"/>
                  </a:lnTo>
                  <a:lnTo>
                    <a:pt x="263271" y="112141"/>
                  </a:lnTo>
                  <a:lnTo>
                    <a:pt x="266179" y="129387"/>
                  </a:lnTo>
                  <a:lnTo>
                    <a:pt x="274320" y="142417"/>
                  </a:lnTo>
                  <a:lnTo>
                    <a:pt x="286816" y="150672"/>
                  </a:lnTo>
                  <a:lnTo>
                    <a:pt x="302818" y="153543"/>
                  </a:lnTo>
                  <a:lnTo>
                    <a:pt x="313842" y="152819"/>
                  </a:lnTo>
                  <a:lnTo>
                    <a:pt x="321805" y="150990"/>
                  </a:lnTo>
                  <a:lnTo>
                    <a:pt x="327888" y="148564"/>
                  </a:lnTo>
                  <a:lnTo>
                    <a:pt x="333260" y="146050"/>
                  </a:lnTo>
                  <a:lnTo>
                    <a:pt x="333260" y="134493"/>
                  </a:lnTo>
                  <a:close/>
                </a:path>
                <a:path w="951865" h="174625">
                  <a:moveTo>
                    <a:pt x="365645" y="20828"/>
                  </a:moveTo>
                  <a:lnTo>
                    <a:pt x="364693" y="0"/>
                  </a:lnTo>
                  <a:lnTo>
                    <a:pt x="3136" y="0"/>
                  </a:lnTo>
                  <a:lnTo>
                    <a:pt x="3136" y="20828"/>
                  </a:lnTo>
                  <a:lnTo>
                    <a:pt x="365645" y="20828"/>
                  </a:lnTo>
                  <a:close/>
                </a:path>
                <a:path w="951865" h="174625">
                  <a:moveTo>
                    <a:pt x="409524" y="132207"/>
                  </a:moveTo>
                  <a:lnTo>
                    <a:pt x="394258" y="112941"/>
                  </a:lnTo>
                  <a:lnTo>
                    <a:pt x="394258" y="122682"/>
                  </a:lnTo>
                  <a:lnTo>
                    <a:pt x="394233" y="140741"/>
                  </a:lnTo>
                  <a:lnTo>
                    <a:pt x="390448" y="147193"/>
                  </a:lnTo>
                  <a:lnTo>
                    <a:pt x="378282" y="147193"/>
                  </a:lnTo>
                  <a:lnTo>
                    <a:pt x="375183" y="144907"/>
                  </a:lnTo>
                  <a:lnTo>
                    <a:pt x="373265" y="143002"/>
                  </a:lnTo>
                  <a:lnTo>
                    <a:pt x="373265" y="114427"/>
                  </a:lnTo>
                  <a:lnTo>
                    <a:pt x="382333" y="114427"/>
                  </a:lnTo>
                  <a:lnTo>
                    <a:pt x="390448" y="116459"/>
                  </a:lnTo>
                  <a:lnTo>
                    <a:pt x="394258" y="122682"/>
                  </a:lnTo>
                  <a:lnTo>
                    <a:pt x="394258" y="112941"/>
                  </a:lnTo>
                  <a:lnTo>
                    <a:pt x="390448" y="112141"/>
                  </a:lnTo>
                  <a:lnTo>
                    <a:pt x="390448" y="111125"/>
                  </a:lnTo>
                  <a:lnTo>
                    <a:pt x="394665" y="110236"/>
                  </a:lnTo>
                  <a:lnTo>
                    <a:pt x="399503" y="109220"/>
                  </a:lnTo>
                  <a:lnTo>
                    <a:pt x="406425" y="102616"/>
                  </a:lnTo>
                  <a:lnTo>
                    <a:pt x="406425" y="93218"/>
                  </a:lnTo>
                  <a:lnTo>
                    <a:pt x="404634" y="85001"/>
                  </a:lnTo>
                  <a:lnTo>
                    <a:pt x="400545" y="80391"/>
                  </a:lnTo>
                  <a:lnTo>
                    <a:pt x="399656" y="79400"/>
                  </a:lnTo>
                  <a:lnTo>
                    <a:pt x="392023" y="76200"/>
                  </a:lnTo>
                  <a:lnTo>
                    <a:pt x="390448" y="76034"/>
                  </a:lnTo>
                  <a:lnTo>
                    <a:pt x="390448" y="86868"/>
                  </a:lnTo>
                  <a:lnTo>
                    <a:pt x="390448" y="101727"/>
                  </a:lnTo>
                  <a:lnTo>
                    <a:pt x="388302" y="107950"/>
                  </a:lnTo>
                  <a:lnTo>
                    <a:pt x="382333" y="109220"/>
                  </a:lnTo>
                  <a:lnTo>
                    <a:pt x="381139" y="109220"/>
                  </a:lnTo>
                  <a:lnTo>
                    <a:pt x="380187" y="110236"/>
                  </a:lnTo>
                  <a:lnTo>
                    <a:pt x="373265" y="110236"/>
                  </a:lnTo>
                  <a:lnTo>
                    <a:pt x="373265" y="80391"/>
                  </a:lnTo>
                  <a:lnTo>
                    <a:pt x="379234" y="80391"/>
                  </a:lnTo>
                  <a:lnTo>
                    <a:pt x="382333" y="81661"/>
                  </a:lnTo>
                  <a:lnTo>
                    <a:pt x="387337" y="82677"/>
                  </a:lnTo>
                  <a:lnTo>
                    <a:pt x="390448" y="86868"/>
                  </a:lnTo>
                  <a:lnTo>
                    <a:pt x="390448" y="76034"/>
                  </a:lnTo>
                  <a:lnTo>
                    <a:pt x="382333" y="75184"/>
                  </a:lnTo>
                  <a:lnTo>
                    <a:pt x="348932" y="75184"/>
                  </a:lnTo>
                  <a:lnTo>
                    <a:pt x="348983" y="79400"/>
                  </a:lnTo>
                  <a:lnTo>
                    <a:pt x="358000" y="81661"/>
                  </a:lnTo>
                  <a:lnTo>
                    <a:pt x="358000" y="145923"/>
                  </a:lnTo>
                  <a:lnTo>
                    <a:pt x="348932" y="148209"/>
                  </a:lnTo>
                  <a:lnTo>
                    <a:pt x="348932" y="152527"/>
                  </a:lnTo>
                  <a:lnTo>
                    <a:pt x="384238" y="152527"/>
                  </a:lnTo>
                  <a:lnTo>
                    <a:pt x="394119" y="151142"/>
                  </a:lnTo>
                  <a:lnTo>
                    <a:pt x="402031" y="147193"/>
                  </a:lnTo>
                  <a:lnTo>
                    <a:pt x="402158" y="147129"/>
                  </a:lnTo>
                  <a:lnTo>
                    <a:pt x="407555" y="140716"/>
                  </a:lnTo>
                  <a:lnTo>
                    <a:pt x="409524" y="132207"/>
                  </a:lnTo>
                  <a:close/>
                </a:path>
                <a:path w="951865" h="174625">
                  <a:moveTo>
                    <a:pt x="483704" y="130175"/>
                  </a:moveTo>
                  <a:lnTo>
                    <a:pt x="479653" y="130175"/>
                  </a:lnTo>
                  <a:lnTo>
                    <a:pt x="474662" y="144907"/>
                  </a:lnTo>
                  <a:lnTo>
                    <a:pt x="451332" y="144907"/>
                  </a:lnTo>
                  <a:lnTo>
                    <a:pt x="451332" y="114427"/>
                  </a:lnTo>
                  <a:lnTo>
                    <a:pt x="464426" y="114427"/>
                  </a:lnTo>
                  <a:lnTo>
                    <a:pt x="467512" y="124968"/>
                  </a:lnTo>
                  <a:lnTo>
                    <a:pt x="471563" y="124968"/>
                  </a:lnTo>
                  <a:lnTo>
                    <a:pt x="470611" y="120650"/>
                  </a:lnTo>
                  <a:lnTo>
                    <a:pt x="470611" y="102616"/>
                  </a:lnTo>
                  <a:lnTo>
                    <a:pt x="471563" y="98425"/>
                  </a:lnTo>
                  <a:lnTo>
                    <a:pt x="467512" y="98425"/>
                  </a:lnTo>
                  <a:lnTo>
                    <a:pt x="464426" y="109220"/>
                  </a:lnTo>
                  <a:lnTo>
                    <a:pt x="451332" y="109220"/>
                  </a:lnTo>
                  <a:lnTo>
                    <a:pt x="451332" y="82677"/>
                  </a:lnTo>
                  <a:lnTo>
                    <a:pt x="473468" y="82677"/>
                  </a:lnTo>
                  <a:lnTo>
                    <a:pt x="476554" y="95377"/>
                  </a:lnTo>
                  <a:lnTo>
                    <a:pt x="480606" y="95377"/>
                  </a:lnTo>
                  <a:lnTo>
                    <a:pt x="479653" y="75184"/>
                  </a:lnTo>
                  <a:lnTo>
                    <a:pt x="427291" y="75184"/>
                  </a:lnTo>
                  <a:lnTo>
                    <a:pt x="427291" y="79375"/>
                  </a:lnTo>
                  <a:lnTo>
                    <a:pt x="436333" y="81661"/>
                  </a:lnTo>
                  <a:lnTo>
                    <a:pt x="436333" y="145923"/>
                  </a:lnTo>
                  <a:lnTo>
                    <a:pt x="427291" y="148209"/>
                  </a:lnTo>
                  <a:lnTo>
                    <a:pt x="427291" y="152527"/>
                  </a:lnTo>
                  <a:lnTo>
                    <a:pt x="480606" y="152527"/>
                  </a:lnTo>
                  <a:lnTo>
                    <a:pt x="483704" y="130175"/>
                  </a:lnTo>
                  <a:close/>
                </a:path>
                <a:path w="951865" h="174625">
                  <a:moveTo>
                    <a:pt x="618464" y="145669"/>
                  </a:moveTo>
                  <a:lnTo>
                    <a:pt x="606196" y="145669"/>
                  </a:lnTo>
                  <a:lnTo>
                    <a:pt x="606196" y="81661"/>
                  </a:lnTo>
                  <a:lnTo>
                    <a:pt x="617270" y="79375"/>
                  </a:lnTo>
                  <a:lnTo>
                    <a:pt x="617270" y="75184"/>
                  </a:lnTo>
                  <a:lnTo>
                    <a:pt x="580694" y="75184"/>
                  </a:lnTo>
                  <a:lnTo>
                    <a:pt x="580694" y="79375"/>
                  </a:lnTo>
                  <a:lnTo>
                    <a:pt x="590804" y="81661"/>
                  </a:lnTo>
                  <a:lnTo>
                    <a:pt x="590804" y="145669"/>
                  </a:lnTo>
                  <a:lnTo>
                    <a:pt x="565531" y="145669"/>
                  </a:lnTo>
                  <a:lnTo>
                    <a:pt x="565531" y="81661"/>
                  </a:lnTo>
                  <a:lnTo>
                    <a:pt x="575640" y="79375"/>
                  </a:lnTo>
                  <a:lnTo>
                    <a:pt x="575640" y="75184"/>
                  </a:lnTo>
                  <a:lnTo>
                    <a:pt x="540029" y="75184"/>
                  </a:lnTo>
                  <a:lnTo>
                    <a:pt x="540029" y="79375"/>
                  </a:lnTo>
                  <a:lnTo>
                    <a:pt x="550138" y="81661"/>
                  </a:lnTo>
                  <a:lnTo>
                    <a:pt x="550138" y="145669"/>
                  </a:lnTo>
                  <a:lnTo>
                    <a:pt x="524878" y="145669"/>
                  </a:lnTo>
                  <a:lnTo>
                    <a:pt x="524878" y="81661"/>
                  </a:lnTo>
                  <a:lnTo>
                    <a:pt x="534974" y="79375"/>
                  </a:lnTo>
                  <a:lnTo>
                    <a:pt x="534974" y="75184"/>
                  </a:lnTo>
                  <a:lnTo>
                    <a:pt x="499376" y="75184"/>
                  </a:lnTo>
                  <a:lnTo>
                    <a:pt x="499376" y="79375"/>
                  </a:lnTo>
                  <a:lnTo>
                    <a:pt x="509473" y="81661"/>
                  </a:lnTo>
                  <a:lnTo>
                    <a:pt x="509473" y="145669"/>
                  </a:lnTo>
                  <a:lnTo>
                    <a:pt x="499376" y="147955"/>
                  </a:lnTo>
                  <a:lnTo>
                    <a:pt x="499376" y="152273"/>
                  </a:lnTo>
                  <a:lnTo>
                    <a:pt x="609320" y="152273"/>
                  </a:lnTo>
                  <a:lnTo>
                    <a:pt x="609320" y="174371"/>
                  </a:lnTo>
                  <a:lnTo>
                    <a:pt x="613410" y="174371"/>
                  </a:lnTo>
                  <a:lnTo>
                    <a:pt x="618464" y="145669"/>
                  </a:lnTo>
                  <a:close/>
                </a:path>
                <a:path w="951865" h="174625">
                  <a:moveTo>
                    <a:pt x="687412" y="130175"/>
                  </a:moveTo>
                  <a:lnTo>
                    <a:pt x="684263" y="130175"/>
                  </a:lnTo>
                  <a:lnTo>
                    <a:pt x="678205" y="144907"/>
                  </a:lnTo>
                  <a:lnTo>
                    <a:pt x="654685" y="144907"/>
                  </a:lnTo>
                  <a:lnTo>
                    <a:pt x="654685" y="114427"/>
                  </a:lnTo>
                  <a:lnTo>
                    <a:pt x="668020" y="114427"/>
                  </a:lnTo>
                  <a:lnTo>
                    <a:pt x="671169" y="124968"/>
                  </a:lnTo>
                  <a:lnTo>
                    <a:pt x="675055" y="124968"/>
                  </a:lnTo>
                  <a:lnTo>
                    <a:pt x="675055" y="120650"/>
                  </a:lnTo>
                  <a:lnTo>
                    <a:pt x="674077" y="116459"/>
                  </a:lnTo>
                  <a:lnTo>
                    <a:pt x="674077" y="106934"/>
                  </a:lnTo>
                  <a:lnTo>
                    <a:pt x="675055" y="102616"/>
                  </a:lnTo>
                  <a:lnTo>
                    <a:pt x="675055" y="98425"/>
                  </a:lnTo>
                  <a:lnTo>
                    <a:pt x="672147" y="98425"/>
                  </a:lnTo>
                  <a:lnTo>
                    <a:pt x="668020" y="109220"/>
                  </a:lnTo>
                  <a:lnTo>
                    <a:pt x="654685" y="109220"/>
                  </a:lnTo>
                  <a:lnTo>
                    <a:pt x="654685" y="82677"/>
                  </a:lnTo>
                  <a:lnTo>
                    <a:pt x="677240" y="82677"/>
                  </a:lnTo>
                  <a:lnTo>
                    <a:pt x="680389" y="95377"/>
                  </a:lnTo>
                  <a:lnTo>
                    <a:pt x="684263" y="95377"/>
                  </a:lnTo>
                  <a:lnTo>
                    <a:pt x="683298" y="75184"/>
                  </a:lnTo>
                  <a:lnTo>
                    <a:pt x="629958" y="75184"/>
                  </a:lnTo>
                  <a:lnTo>
                    <a:pt x="629958" y="79375"/>
                  </a:lnTo>
                  <a:lnTo>
                    <a:pt x="639165" y="81661"/>
                  </a:lnTo>
                  <a:lnTo>
                    <a:pt x="639165" y="145923"/>
                  </a:lnTo>
                  <a:lnTo>
                    <a:pt x="629958" y="148209"/>
                  </a:lnTo>
                  <a:lnTo>
                    <a:pt x="629958" y="152527"/>
                  </a:lnTo>
                  <a:lnTo>
                    <a:pt x="685482" y="152527"/>
                  </a:lnTo>
                  <a:lnTo>
                    <a:pt x="687412" y="130175"/>
                  </a:lnTo>
                  <a:close/>
                </a:path>
                <a:path w="951865" h="174625">
                  <a:moveTo>
                    <a:pt x="784567" y="75184"/>
                  </a:moveTo>
                  <a:lnTo>
                    <a:pt x="748360" y="75184"/>
                  </a:lnTo>
                  <a:lnTo>
                    <a:pt x="748360" y="79375"/>
                  </a:lnTo>
                  <a:lnTo>
                    <a:pt x="759320" y="81661"/>
                  </a:lnTo>
                  <a:lnTo>
                    <a:pt x="759320" y="109220"/>
                  </a:lnTo>
                  <a:lnTo>
                    <a:pt x="728103" y="109220"/>
                  </a:lnTo>
                  <a:lnTo>
                    <a:pt x="728103" y="81661"/>
                  </a:lnTo>
                  <a:lnTo>
                    <a:pt x="739305" y="79375"/>
                  </a:lnTo>
                  <a:lnTo>
                    <a:pt x="739305" y="75184"/>
                  </a:lnTo>
                  <a:lnTo>
                    <a:pt x="703084" y="75184"/>
                  </a:lnTo>
                  <a:lnTo>
                    <a:pt x="703084" y="79375"/>
                  </a:lnTo>
                  <a:lnTo>
                    <a:pt x="713092" y="81661"/>
                  </a:lnTo>
                  <a:lnTo>
                    <a:pt x="713092" y="145923"/>
                  </a:lnTo>
                  <a:lnTo>
                    <a:pt x="703084" y="148209"/>
                  </a:lnTo>
                  <a:lnTo>
                    <a:pt x="703084" y="152527"/>
                  </a:lnTo>
                  <a:lnTo>
                    <a:pt x="739305" y="152527"/>
                  </a:lnTo>
                  <a:lnTo>
                    <a:pt x="739305" y="148209"/>
                  </a:lnTo>
                  <a:lnTo>
                    <a:pt x="728103" y="145923"/>
                  </a:lnTo>
                  <a:lnTo>
                    <a:pt x="728103" y="115443"/>
                  </a:lnTo>
                  <a:lnTo>
                    <a:pt x="759320" y="115443"/>
                  </a:lnTo>
                  <a:lnTo>
                    <a:pt x="759320" y="145923"/>
                  </a:lnTo>
                  <a:lnTo>
                    <a:pt x="748360" y="148209"/>
                  </a:lnTo>
                  <a:lnTo>
                    <a:pt x="748360" y="152527"/>
                  </a:lnTo>
                  <a:lnTo>
                    <a:pt x="784567" y="152527"/>
                  </a:lnTo>
                  <a:lnTo>
                    <a:pt x="784567" y="148209"/>
                  </a:lnTo>
                  <a:lnTo>
                    <a:pt x="774573" y="145923"/>
                  </a:lnTo>
                  <a:lnTo>
                    <a:pt x="774573" y="81661"/>
                  </a:lnTo>
                  <a:lnTo>
                    <a:pt x="784567" y="79375"/>
                  </a:lnTo>
                  <a:lnTo>
                    <a:pt x="784567" y="75184"/>
                  </a:lnTo>
                  <a:close/>
                </a:path>
                <a:path w="951865" h="174625">
                  <a:moveTo>
                    <a:pt x="880694" y="75184"/>
                  </a:moveTo>
                  <a:lnTo>
                    <a:pt x="844003" y="75184"/>
                  </a:lnTo>
                  <a:lnTo>
                    <a:pt x="844003" y="79375"/>
                  </a:lnTo>
                  <a:lnTo>
                    <a:pt x="855345" y="81661"/>
                  </a:lnTo>
                  <a:lnTo>
                    <a:pt x="855345" y="82677"/>
                  </a:lnTo>
                  <a:lnTo>
                    <a:pt x="823734" y="134493"/>
                  </a:lnTo>
                  <a:lnTo>
                    <a:pt x="823734" y="81661"/>
                  </a:lnTo>
                  <a:lnTo>
                    <a:pt x="834834" y="79375"/>
                  </a:lnTo>
                  <a:lnTo>
                    <a:pt x="834834" y="75184"/>
                  </a:lnTo>
                  <a:lnTo>
                    <a:pt x="798156" y="75184"/>
                  </a:lnTo>
                  <a:lnTo>
                    <a:pt x="798156" y="79375"/>
                  </a:lnTo>
                  <a:lnTo>
                    <a:pt x="808291" y="81661"/>
                  </a:lnTo>
                  <a:lnTo>
                    <a:pt x="808291" y="145923"/>
                  </a:lnTo>
                  <a:lnTo>
                    <a:pt x="798156" y="148209"/>
                  </a:lnTo>
                  <a:lnTo>
                    <a:pt x="798156" y="152527"/>
                  </a:lnTo>
                  <a:lnTo>
                    <a:pt x="834834" y="152527"/>
                  </a:lnTo>
                  <a:lnTo>
                    <a:pt x="834834" y="148209"/>
                  </a:lnTo>
                  <a:lnTo>
                    <a:pt x="823734" y="145923"/>
                  </a:lnTo>
                  <a:lnTo>
                    <a:pt x="823734" y="144907"/>
                  </a:lnTo>
                  <a:lnTo>
                    <a:pt x="855345" y="93218"/>
                  </a:lnTo>
                  <a:lnTo>
                    <a:pt x="855345" y="145923"/>
                  </a:lnTo>
                  <a:lnTo>
                    <a:pt x="844003" y="148209"/>
                  </a:lnTo>
                  <a:lnTo>
                    <a:pt x="844003" y="152527"/>
                  </a:lnTo>
                  <a:lnTo>
                    <a:pt x="880694" y="152527"/>
                  </a:lnTo>
                  <a:lnTo>
                    <a:pt x="880694" y="148209"/>
                  </a:lnTo>
                  <a:lnTo>
                    <a:pt x="870546" y="145923"/>
                  </a:lnTo>
                  <a:lnTo>
                    <a:pt x="870546" y="81661"/>
                  </a:lnTo>
                  <a:lnTo>
                    <a:pt x="880694" y="79375"/>
                  </a:lnTo>
                  <a:lnTo>
                    <a:pt x="880694" y="75184"/>
                  </a:lnTo>
                  <a:close/>
                </a:path>
                <a:path w="951865" h="174625">
                  <a:moveTo>
                    <a:pt x="947547" y="0"/>
                  </a:moveTo>
                  <a:lnTo>
                    <a:pt x="587197" y="0"/>
                  </a:lnTo>
                  <a:lnTo>
                    <a:pt x="585038" y="20828"/>
                  </a:lnTo>
                  <a:lnTo>
                    <a:pt x="947547" y="20828"/>
                  </a:lnTo>
                  <a:lnTo>
                    <a:pt x="947547" y="0"/>
                  </a:lnTo>
                  <a:close/>
                </a:path>
                <a:path w="951865" h="174625">
                  <a:moveTo>
                    <a:pt x="951725" y="130175"/>
                  </a:moveTo>
                  <a:lnTo>
                    <a:pt x="947839" y="130175"/>
                  </a:lnTo>
                  <a:lnTo>
                    <a:pt x="941527" y="144907"/>
                  </a:lnTo>
                  <a:lnTo>
                    <a:pt x="918959" y="144907"/>
                  </a:lnTo>
                  <a:lnTo>
                    <a:pt x="918959" y="114427"/>
                  </a:lnTo>
                  <a:lnTo>
                    <a:pt x="932307" y="114427"/>
                  </a:lnTo>
                  <a:lnTo>
                    <a:pt x="935456" y="124968"/>
                  </a:lnTo>
                  <a:lnTo>
                    <a:pt x="938618" y="124968"/>
                  </a:lnTo>
                  <a:lnTo>
                    <a:pt x="938618" y="98425"/>
                  </a:lnTo>
                  <a:lnTo>
                    <a:pt x="935456" y="98425"/>
                  </a:lnTo>
                  <a:lnTo>
                    <a:pt x="932307" y="109220"/>
                  </a:lnTo>
                  <a:lnTo>
                    <a:pt x="918959" y="109220"/>
                  </a:lnTo>
                  <a:lnTo>
                    <a:pt x="918959" y="82677"/>
                  </a:lnTo>
                  <a:lnTo>
                    <a:pt x="940562" y="82677"/>
                  </a:lnTo>
                  <a:lnTo>
                    <a:pt x="944689" y="95377"/>
                  </a:lnTo>
                  <a:lnTo>
                    <a:pt x="947839" y="95377"/>
                  </a:lnTo>
                  <a:lnTo>
                    <a:pt x="947839" y="75184"/>
                  </a:lnTo>
                  <a:lnTo>
                    <a:pt x="893229" y="75184"/>
                  </a:lnTo>
                  <a:lnTo>
                    <a:pt x="893229" y="79375"/>
                  </a:lnTo>
                  <a:lnTo>
                    <a:pt x="903655" y="81661"/>
                  </a:lnTo>
                  <a:lnTo>
                    <a:pt x="903655" y="145923"/>
                  </a:lnTo>
                  <a:lnTo>
                    <a:pt x="893229" y="148209"/>
                  </a:lnTo>
                  <a:lnTo>
                    <a:pt x="893229" y="152527"/>
                  </a:lnTo>
                  <a:lnTo>
                    <a:pt x="948817" y="152527"/>
                  </a:lnTo>
                  <a:lnTo>
                    <a:pt x="951725" y="130175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1003300"/>
              <a:ext cx="151485" cy="19113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4573" y="35610"/>
            <a:ext cx="2109470" cy="1273175"/>
            <a:chOff x="24573" y="35610"/>
            <a:chExt cx="2109470" cy="1273175"/>
          </a:xfrm>
        </p:grpSpPr>
        <p:sp>
          <p:nvSpPr>
            <p:cNvPr id="17" name="object 17"/>
            <p:cNvSpPr/>
            <p:nvPr/>
          </p:nvSpPr>
          <p:spPr>
            <a:xfrm>
              <a:off x="1314958" y="854963"/>
              <a:ext cx="0" cy="453390"/>
            </a:xfrm>
            <a:custGeom>
              <a:avLst/>
              <a:gdLst/>
              <a:ahLst/>
              <a:cxnLst/>
              <a:rect l="l" t="t" r="r" b="b"/>
              <a:pathLst>
                <a:path h="453390">
                  <a:moveTo>
                    <a:pt x="0" y="0"/>
                  </a:moveTo>
                  <a:lnTo>
                    <a:pt x="0" y="453263"/>
                  </a:lnTo>
                </a:path>
              </a:pathLst>
            </a:custGeom>
            <a:ln w="9525">
              <a:solidFill>
                <a:srgbClr val="2C2B8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3" y="35610"/>
              <a:ext cx="2109343" cy="80474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94814" y="992885"/>
            <a:ext cx="6607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2C2B8D"/>
                </a:solidFill>
                <a:latin typeface="Calibri"/>
                <a:cs typeface="Calibri"/>
              </a:rPr>
              <a:t>Интернет-ресурс</a:t>
            </a:r>
            <a:r>
              <a:rPr sz="1800" b="0" spc="3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2C2B8D"/>
                </a:solidFill>
                <a:latin typeface="Calibri"/>
                <a:cs typeface="Calibri"/>
              </a:rPr>
              <a:t>поддержки</a:t>
            </a:r>
            <a:r>
              <a:rPr sz="1800" b="0" spc="-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2C2B8D"/>
                </a:solidFill>
                <a:latin typeface="Calibri"/>
                <a:cs typeface="Calibri"/>
              </a:rPr>
              <a:t>педагогов</a:t>
            </a:r>
            <a:r>
              <a:rPr sz="1800" b="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C2B8D"/>
                </a:solidFill>
                <a:latin typeface="Calibri"/>
                <a:cs typeface="Calibri"/>
              </a:rPr>
              <a:t>в</a:t>
            </a:r>
            <a:r>
              <a:rPr sz="1800" b="0" spc="-10" dirty="0">
                <a:solidFill>
                  <a:srgbClr val="2C2B8D"/>
                </a:solidFill>
                <a:latin typeface="Calibri"/>
                <a:cs typeface="Calibri"/>
              </a:rPr>
              <a:t> период</a:t>
            </a:r>
            <a:r>
              <a:rPr sz="1800" b="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0" spc="-15" dirty="0">
                <a:solidFill>
                  <a:srgbClr val="2C2B8D"/>
                </a:solidFill>
                <a:latin typeface="Calibri"/>
                <a:cs typeface="Calibri"/>
              </a:rPr>
              <a:t>перехода</a:t>
            </a:r>
            <a:r>
              <a:rPr sz="1800" b="0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C2B8D"/>
                </a:solidFill>
                <a:latin typeface="Calibri"/>
                <a:cs typeface="Calibri"/>
              </a:rPr>
              <a:t>на </a:t>
            </a:r>
            <a:r>
              <a:rPr sz="1800" b="0" spc="-20" dirty="0">
                <a:solidFill>
                  <a:srgbClr val="2C2B8D"/>
                </a:solidFill>
                <a:latin typeface="Calibri"/>
                <a:cs typeface="Calibri"/>
              </a:rPr>
              <a:t>ФГОС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02171" y="2156205"/>
            <a:ext cx="2574290" cy="2633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24205" indent="-287020">
              <a:lnSpc>
                <a:spcPct val="100000"/>
              </a:lnSpc>
              <a:spcBef>
                <a:spcPts val="105"/>
              </a:spcBef>
              <a:buClr>
                <a:srgbClr val="0073B8"/>
              </a:buClr>
              <a:buSzPct val="66666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Портал,</a:t>
            </a:r>
            <a:r>
              <a:rPr sz="105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на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котором</a:t>
            </a:r>
            <a:r>
              <a:rPr sz="105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собраны </a:t>
            </a:r>
            <a:r>
              <a:rPr sz="1050" spc="-2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нормативные</a:t>
            </a:r>
            <a:r>
              <a:rPr sz="105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документы</a:t>
            </a:r>
            <a:r>
              <a:rPr sz="10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endParaRPr sz="10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методические</a:t>
            </a: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материалы</a:t>
            </a:r>
            <a:r>
              <a:rPr sz="10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r>
              <a:rPr sz="1050" spc="2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помощь</a:t>
            </a:r>
            <a:endParaRPr sz="1050">
              <a:latin typeface="Calibri"/>
              <a:cs typeface="Calibri"/>
            </a:endParaRPr>
          </a:p>
          <a:p>
            <a:pPr marL="299085" marR="77470">
              <a:lnSpc>
                <a:spcPct val="100000"/>
              </a:lnSpc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учителям</a:t>
            </a:r>
            <a:r>
              <a:rPr sz="105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для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организации</a:t>
            </a: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обучения</a:t>
            </a:r>
            <a:r>
              <a:rPr sz="105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в </a:t>
            </a:r>
            <a:r>
              <a:rPr sz="1050" spc="-2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период</a:t>
            </a:r>
            <a:r>
              <a:rPr sz="10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перехода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на</a:t>
            </a:r>
            <a:r>
              <a:rPr sz="105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ФГОС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6666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Онл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йн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к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о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н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ул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ьта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ции</a:t>
            </a:r>
            <a:r>
              <a:rPr sz="105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дл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я пед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а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гого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endParaRPr sz="10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при</a:t>
            </a:r>
            <a:r>
              <a:rPr sz="1050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разработке</a:t>
            </a:r>
            <a:r>
              <a:rPr sz="105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рабочих</a:t>
            </a:r>
            <a:r>
              <a:rPr sz="105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программ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Calibri"/>
              <a:cs typeface="Calibri"/>
            </a:endParaRPr>
          </a:p>
          <a:p>
            <a:pPr marL="329565" indent="-317500">
              <a:lnSpc>
                <a:spcPct val="100000"/>
              </a:lnSpc>
              <a:buClr>
                <a:srgbClr val="0073B8"/>
              </a:buClr>
              <a:buSzPct val="66666"/>
              <a:buFont typeface="Tahoma"/>
              <a:buChar char="►"/>
              <a:tabLst>
                <a:tab pos="329565" algn="l"/>
                <a:tab pos="330200" algn="l"/>
              </a:tabLst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Горячая</a:t>
            </a:r>
            <a:r>
              <a:rPr sz="105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линия</a:t>
            </a:r>
            <a:r>
              <a:rPr sz="105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поддержки</a:t>
            </a: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24/7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73B8"/>
              </a:buClr>
              <a:buFont typeface="Tahoma"/>
              <a:buChar char="►"/>
            </a:pPr>
            <a:endParaRPr sz="14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lr>
                <a:srgbClr val="0073B8"/>
              </a:buClr>
              <a:buSzPct val="66666"/>
              <a:buFont typeface="Tahoma"/>
              <a:buChar char="►"/>
              <a:tabLst>
                <a:tab pos="299085" algn="l"/>
                <a:tab pos="299720" algn="l"/>
              </a:tabLst>
            </a:pP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Об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мен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252525"/>
                </a:solidFill>
                <a:latin typeface="Calibri"/>
                <a:cs typeface="Calibri"/>
              </a:rPr>
              <a:t>лучши</a:t>
            </a:r>
            <a:r>
              <a:rPr sz="1050" spc="5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05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практика</a:t>
            </a:r>
            <a:r>
              <a:rPr sz="1050" spc="5" dirty="0">
                <a:solidFill>
                  <a:srgbClr val="252525"/>
                </a:solidFill>
                <a:latin typeface="Calibri"/>
                <a:cs typeface="Calibri"/>
              </a:rPr>
              <a:t>м</a:t>
            </a:r>
            <a:r>
              <a:rPr sz="1050" spc="-1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,</a:t>
            </a:r>
            <a:r>
              <a:rPr sz="1050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их</a:t>
            </a:r>
            <a:endParaRPr sz="105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апробация</a:t>
            </a:r>
            <a:r>
              <a:rPr sz="105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и</a:t>
            </a:r>
            <a:r>
              <a:rPr sz="1050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распространение</a:t>
            </a:r>
            <a:r>
              <a:rPr sz="1050" spc="-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в</a:t>
            </a:r>
            <a:endParaRPr sz="105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сотрудничестве</a:t>
            </a: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с</a:t>
            </a:r>
            <a:r>
              <a:rPr sz="1050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органами</a:t>
            </a:r>
            <a:r>
              <a:rPr sz="1050" spc="-5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управления </a:t>
            </a:r>
            <a:r>
              <a:rPr sz="1050" spc="-2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252525"/>
                </a:solidFill>
                <a:latin typeface="Calibri"/>
                <a:cs typeface="Calibri"/>
              </a:rPr>
              <a:t>образованием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7" y="1464030"/>
            <a:ext cx="9142095" cy="683895"/>
          </a:xfrm>
          <a:custGeom>
            <a:avLst/>
            <a:gdLst/>
            <a:ahLst/>
            <a:cxnLst/>
            <a:rect l="l" t="t" r="r" b="b"/>
            <a:pathLst>
              <a:path w="9142095" h="683894">
                <a:moveTo>
                  <a:pt x="9141714" y="0"/>
                </a:moveTo>
                <a:lnTo>
                  <a:pt x="0" y="0"/>
                </a:lnTo>
                <a:lnTo>
                  <a:pt x="0" y="683539"/>
                </a:lnTo>
                <a:lnTo>
                  <a:pt x="9141714" y="683539"/>
                </a:lnTo>
                <a:lnTo>
                  <a:pt x="9141714" y="0"/>
                </a:lnTo>
                <a:close/>
              </a:path>
            </a:pathLst>
          </a:custGeom>
          <a:solidFill>
            <a:srgbClr val="D7EBF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5302" y="2231580"/>
            <a:ext cx="4337685" cy="3505200"/>
            <a:chOff x="515302" y="2231580"/>
            <a:chExt cx="4337685" cy="3505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722" y="4318321"/>
              <a:ext cx="2272396" cy="1171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0065" y="4203776"/>
              <a:ext cx="2565400" cy="1528445"/>
            </a:xfrm>
            <a:custGeom>
              <a:avLst/>
              <a:gdLst/>
              <a:ahLst/>
              <a:cxnLst/>
              <a:rect l="l" t="t" r="r" b="b"/>
              <a:pathLst>
                <a:path w="2565400" h="1528445">
                  <a:moveTo>
                    <a:pt x="0" y="1528191"/>
                  </a:moveTo>
                  <a:lnTo>
                    <a:pt x="2565400" y="1528191"/>
                  </a:lnTo>
                  <a:lnTo>
                    <a:pt x="2565400" y="0"/>
                  </a:lnTo>
                  <a:lnTo>
                    <a:pt x="0" y="0"/>
                  </a:lnTo>
                  <a:lnTo>
                    <a:pt x="0" y="1528191"/>
                  </a:lnTo>
                  <a:close/>
                </a:path>
              </a:pathLst>
            </a:custGeom>
            <a:ln w="9524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827" y="2241168"/>
              <a:ext cx="2515362" cy="22640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0065" y="2236342"/>
              <a:ext cx="2525395" cy="2273935"/>
            </a:xfrm>
            <a:custGeom>
              <a:avLst/>
              <a:gdLst/>
              <a:ahLst/>
              <a:cxnLst/>
              <a:rect l="l" t="t" r="r" b="b"/>
              <a:pathLst>
                <a:path w="2525395" h="2273935">
                  <a:moveTo>
                    <a:pt x="0" y="2273554"/>
                  </a:moveTo>
                  <a:lnTo>
                    <a:pt x="2524887" y="2273554"/>
                  </a:lnTo>
                  <a:lnTo>
                    <a:pt x="2524887" y="0"/>
                  </a:lnTo>
                  <a:lnTo>
                    <a:pt x="0" y="0"/>
                  </a:lnTo>
                  <a:lnTo>
                    <a:pt x="0" y="2273554"/>
                  </a:lnTo>
                  <a:close/>
                </a:path>
              </a:pathLst>
            </a:custGeom>
            <a:ln w="952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9091" y="3071621"/>
              <a:ext cx="2463927" cy="248589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74265" y="3066922"/>
              <a:ext cx="2473960" cy="2495550"/>
            </a:xfrm>
            <a:custGeom>
              <a:avLst/>
              <a:gdLst/>
              <a:ahLst/>
              <a:cxnLst/>
              <a:rect l="l" t="t" r="r" b="b"/>
              <a:pathLst>
                <a:path w="2473960" h="2495550">
                  <a:moveTo>
                    <a:pt x="0" y="2495423"/>
                  </a:moveTo>
                  <a:lnTo>
                    <a:pt x="2473452" y="2495423"/>
                  </a:lnTo>
                  <a:lnTo>
                    <a:pt x="2473452" y="0"/>
                  </a:lnTo>
                  <a:lnTo>
                    <a:pt x="0" y="0"/>
                  </a:lnTo>
                  <a:lnTo>
                    <a:pt x="0" y="2495423"/>
                  </a:lnTo>
                  <a:close/>
                </a:path>
              </a:pathLst>
            </a:custGeom>
            <a:ln w="9524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93952" y="1458214"/>
            <a:ext cx="7493000" cy="3589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87325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в</a:t>
            </a:r>
            <a:r>
              <a:rPr sz="1350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настоящее</a:t>
            </a:r>
            <a:r>
              <a:rPr sz="1350" spc="-3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время</a:t>
            </a:r>
            <a:r>
              <a:rPr sz="1350" spc="1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2C2B8D"/>
                </a:solidFill>
                <a:latin typeface="Calibri"/>
                <a:cs typeface="Calibri"/>
              </a:rPr>
              <a:t>федеральный</a:t>
            </a:r>
            <a:r>
              <a:rPr sz="1350" b="1" spc="-3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C2B8D"/>
                </a:solidFill>
                <a:latin typeface="Calibri"/>
                <a:cs typeface="Calibri"/>
              </a:rPr>
              <a:t>перечень</a:t>
            </a:r>
            <a:r>
              <a:rPr sz="1350" b="1" spc="-5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2C2B8D"/>
                </a:solidFill>
                <a:latin typeface="Calibri"/>
                <a:cs typeface="Calibri"/>
              </a:rPr>
              <a:t>учебников</a:t>
            </a:r>
            <a:r>
              <a:rPr sz="1350" b="1" spc="-4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C2B8D"/>
                </a:solidFill>
                <a:latin typeface="Calibri"/>
                <a:cs typeface="Calibri"/>
              </a:rPr>
              <a:t>(Приказ</a:t>
            </a:r>
            <a:r>
              <a:rPr sz="1350" spc="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Минпросвещения</a:t>
            </a:r>
            <a:r>
              <a:rPr sz="1350" spc="-45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России</a:t>
            </a:r>
            <a:r>
              <a:rPr sz="1350" spc="-2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от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20</a:t>
            </a:r>
            <a:r>
              <a:rPr sz="1350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мая </a:t>
            </a:r>
            <a:r>
              <a:rPr sz="1350" spc="-29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2020 </a:t>
            </a:r>
            <a:r>
              <a:rPr sz="1350" spc="-15" dirty="0">
                <a:solidFill>
                  <a:srgbClr val="2C2B8D"/>
                </a:solidFill>
                <a:latin typeface="Calibri"/>
                <a:cs typeface="Calibri"/>
              </a:rPr>
              <a:t>года </a:t>
            </a:r>
            <a:r>
              <a:rPr sz="1350" spc="5" dirty="0">
                <a:solidFill>
                  <a:srgbClr val="2C2B8D"/>
                </a:solidFill>
                <a:latin typeface="Calibri"/>
                <a:cs typeface="Calibri"/>
              </a:rPr>
              <a:t>№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254) </a:t>
            </a:r>
            <a:r>
              <a:rPr sz="1350" b="1" dirty="0">
                <a:solidFill>
                  <a:srgbClr val="2C2B8D"/>
                </a:solidFill>
                <a:latin typeface="Calibri"/>
                <a:cs typeface="Calibri"/>
              </a:rPr>
              <a:t>не </a:t>
            </a:r>
            <a:r>
              <a:rPr sz="1350" b="1" spc="-10" dirty="0">
                <a:solidFill>
                  <a:srgbClr val="2C2B8D"/>
                </a:solidFill>
                <a:latin typeface="Calibri"/>
                <a:cs typeface="Calibri"/>
              </a:rPr>
              <a:t>содержит </a:t>
            </a:r>
            <a:r>
              <a:rPr sz="1350" b="1" spc="-5" dirty="0">
                <a:solidFill>
                  <a:srgbClr val="2C2B8D"/>
                </a:solidFill>
                <a:latin typeface="Calibri"/>
                <a:cs typeface="Calibri"/>
              </a:rPr>
              <a:t>учебников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, прошедших экспертизу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на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соответствие требованиям </a:t>
            </a:r>
            <a:r>
              <a:rPr sz="135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обновленных</a:t>
            </a:r>
            <a:r>
              <a:rPr sz="1350" spc="-1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C2B8D"/>
                </a:solidFill>
                <a:latin typeface="Calibri"/>
                <a:cs typeface="Calibri"/>
              </a:rPr>
              <a:t>ФГОС</a:t>
            </a:r>
            <a:r>
              <a:rPr sz="1350" b="1" spc="-20" dirty="0">
                <a:solidFill>
                  <a:srgbClr val="2C2B8D"/>
                </a:solidFill>
                <a:latin typeface="Calibri"/>
                <a:cs typeface="Calibri"/>
              </a:rPr>
              <a:t> </a:t>
            </a:r>
            <a:r>
              <a:rPr sz="1350" b="1" spc="-5" dirty="0">
                <a:solidFill>
                  <a:srgbClr val="2C2B8D"/>
                </a:solidFill>
                <a:latin typeface="Calibri"/>
                <a:cs typeface="Calibri"/>
              </a:rPr>
              <a:t>2021</a:t>
            </a:r>
            <a:r>
              <a:rPr sz="1350" spc="-5" dirty="0">
                <a:solidFill>
                  <a:srgbClr val="2C2B8D"/>
                </a:solidFill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Calibri"/>
              <a:cs typeface="Calibri"/>
            </a:endParaRPr>
          </a:p>
          <a:p>
            <a:pPr marL="3632835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В</a:t>
            </a:r>
            <a:r>
              <a:rPr sz="1350" b="1" spc="-5" dirty="0">
                <a:latin typeface="Calibri"/>
                <a:cs typeface="Calibri"/>
              </a:rPr>
              <a:t> период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перехода</a:t>
            </a:r>
            <a:r>
              <a:rPr sz="1350" b="1" spc="-3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на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обновленные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ФГОС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2021*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3847465" marR="541020" indent="-215265" algn="just">
              <a:lnSpc>
                <a:spcPct val="100000"/>
              </a:lnSpc>
              <a:buFont typeface="Tahoma"/>
              <a:buChar char="•"/>
              <a:tabLst>
                <a:tab pos="3848100" algn="l"/>
              </a:tabLst>
            </a:pPr>
            <a:r>
              <a:rPr sz="1350" dirty="0">
                <a:latin typeface="Calibri"/>
                <a:cs typeface="Calibri"/>
              </a:rPr>
              <a:t>могут быть использованы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любые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учебно- </a:t>
            </a:r>
            <a:r>
              <a:rPr sz="1350" b="1" spc="-295" dirty="0">
                <a:latin typeface="Calibri"/>
                <a:cs typeface="Calibri"/>
              </a:rPr>
              <a:t>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методические</a:t>
            </a:r>
            <a:r>
              <a:rPr sz="1350"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комплекты</a:t>
            </a:r>
            <a:r>
              <a:rPr sz="1350" b="1" spc="-5" dirty="0">
                <a:latin typeface="Calibri"/>
                <a:cs typeface="Calibri"/>
              </a:rPr>
              <a:t>,</a:t>
            </a:r>
            <a:r>
              <a:rPr sz="1350" b="1" spc="-6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включенные</a:t>
            </a:r>
            <a:r>
              <a:rPr sz="1350" b="1" spc="-7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в </a:t>
            </a:r>
            <a:r>
              <a:rPr sz="1350" b="1" spc="-29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федеральный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перечень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учебников</a:t>
            </a:r>
            <a:r>
              <a:rPr sz="1350" spc="-5" dirty="0">
                <a:latin typeface="Calibri"/>
                <a:cs typeface="Calibri"/>
              </a:rPr>
              <a:t>.</a:t>
            </a:r>
            <a:endParaRPr sz="1350">
              <a:latin typeface="Calibri"/>
              <a:cs typeface="Calibri"/>
            </a:endParaRPr>
          </a:p>
          <a:p>
            <a:pPr marL="3847465" indent="-215265">
              <a:lnSpc>
                <a:spcPct val="100000"/>
              </a:lnSpc>
              <a:spcBef>
                <a:spcPts val="900"/>
              </a:spcBef>
              <a:buFont typeface="Tahoma"/>
              <a:buChar char="•"/>
              <a:tabLst>
                <a:tab pos="3847465" algn="l"/>
                <a:tab pos="3848100" algn="l"/>
              </a:tabLst>
            </a:pPr>
            <a:r>
              <a:rPr sz="1350" dirty="0">
                <a:latin typeface="Calibri"/>
                <a:cs typeface="Calibri"/>
              </a:rPr>
              <a:t>особое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внимание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должно</a:t>
            </a:r>
            <a:r>
              <a:rPr sz="1350" spc="-4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быть</a:t>
            </a:r>
            <a:r>
              <a:rPr sz="1350" spc="-5" dirty="0">
                <a:latin typeface="Calibri"/>
                <a:cs typeface="Calibri"/>
              </a:rPr>
              <a:t> </a:t>
            </a:r>
            <a:r>
              <a:rPr sz="1350" spc="-15" dirty="0">
                <a:latin typeface="Calibri"/>
                <a:cs typeface="Calibri"/>
              </a:rPr>
              <a:t>уделено</a:t>
            </a:r>
            <a:endParaRPr sz="1350">
              <a:latin typeface="Calibri"/>
              <a:cs typeface="Calibri"/>
            </a:endParaRPr>
          </a:p>
          <a:p>
            <a:pPr marL="3847465">
              <a:lnSpc>
                <a:spcPct val="100000"/>
              </a:lnSpc>
            </a:pPr>
            <a:r>
              <a:rPr sz="1350" dirty="0">
                <a:latin typeface="Calibri"/>
                <a:cs typeface="Calibri"/>
              </a:rPr>
              <a:t>изменению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10" dirty="0">
                <a:latin typeface="Calibri"/>
                <a:cs typeface="Calibri"/>
              </a:rPr>
              <a:t>методики</a:t>
            </a:r>
            <a:r>
              <a:rPr sz="1350" spc="-50" dirty="0">
                <a:latin typeface="Calibri"/>
                <a:cs typeface="Calibri"/>
              </a:rPr>
              <a:t> </a:t>
            </a:r>
            <a:r>
              <a:rPr sz="1350" spc="-5" dirty="0">
                <a:latin typeface="Calibri"/>
                <a:cs typeface="Calibri"/>
              </a:rPr>
              <a:t>преподавания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учебных</a:t>
            </a:r>
            <a:endParaRPr sz="1350">
              <a:latin typeface="Calibri"/>
              <a:cs typeface="Calibri"/>
            </a:endParaRPr>
          </a:p>
          <a:p>
            <a:pPr marL="3847465">
              <a:lnSpc>
                <a:spcPct val="100000"/>
              </a:lnSpc>
            </a:pPr>
            <a:r>
              <a:rPr sz="1350" spc="-5" dirty="0">
                <a:latin typeface="Calibri"/>
                <a:cs typeface="Calibri"/>
              </a:rPr>
              <a:t>предметов</a:t>
            </a:r>
            <a:r>
              <a:rPr sz="1350" spc="-20" dirty="0"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при</a:t>
            </a:r>
            <a:r>
              <a:rPr sz="135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одновременном</a:t>
            </a:r>
            <a:r>
              <a:rPr sz="135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использовании</a:t>
            </a:r>
            <a:endParaRPr sz="1350">
              <a:latin typeface="Calibri"/>
              <a:cs typeface="Calibri"/>
            </a:endParaRPr>
          </a:p>
          <a:p>
            <a:pPr marL="3847465" marR="480695">
              <a:lnSpc>
                <a:spcPct val="100000"/>
              </a:lnSpc>
            </a:pP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дополнительных</a:t>
            </a:r>
            <a:r>
              <a:rPr sz="1350"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учебных</a:t>
            </a:r>
            <a:r>
              <a:rPr sz="1350" b="1" dirty="0">
                <a:latin typeface="Calibri"/>
                <a:cs typeface="Calibri"/>
              </a:rPr>
              <a:t>,</a:t>
            </a:r>
            <a:r>
              <a:rPr sz="1350" b="1" spc="-5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дидактических </a:t>
            </a:r>
            <a:r>
              <a:rPr sz="1350" b="1" spc="-290" dirty="0">
                <a:latin typeface="Calibri"/>
                <a:cs typeface="Calibri"/>
              </a:rPr>
              <a:t> </a:t>
            </a:r>
            <a:r>
              <a:rPr sz="135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материалов</a:t>
            </a:r>
            <a:r>
              <a:rPr sz="1350" b="1" spc="-5" dirty="0">
                <a:latin typeface="Calibri"/>
                <a:cs typeface="Calibri"/>
              </a:rPr>
              <a:t>,</a:t>
            </a:r>
            <a:r>
              <a:rPr sz="1350" b="1" spc="-3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ориентированных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на</a:t>
            </a:r>
            <a:endParaRPr sz="1350">
              <a:latin typeface="Calibri"/>
              <a:cs typeface="Calibri"/>
            </a:endParaRPr>
          </a:p>
          <a:p>
            <a:pPr marL="3847465" marR="508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формирование</a:t>
            </a:r>
            <a:r>
              <a:rPr sz="1350" b="1" spc="-6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предметных,</a:t>
            </a:r>
            <a:r>
              <a:rPr sz="1350" b="1" spc="-40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метапредметных</a:t>
            </a:r>
            <a:r>
              <a:rPr sz="1350" b="1" spc="-4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и </a:t>
            </a:r>
            <a:r>
              <a:rPr sz="1350" b="1" spc="-29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личностных</a:t>
            </a:r>
            <a:r>
              <a:rPr sz="1350" b="1" spc="-35" dirty="0">
                <a:latin typeface="Calibri"/>
                <a:cs typeface="Calibri"/>
              </a:rPr>
              <a:t> </a:t>
            </a:r>
            <a:r>
              <a:rPr sz="1350" b="1" spc="-15" dirty="0">
                <a:latin typeface="Calibri"/>
                <a:cs typeface="Calibri"/>
              </a:rPr>
              <a:t>результатов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4340" y="5461508"/>
            <a:ext cx="366712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Calibri"/>
                <a:cs typeface="Calibri"/>
              </a:rPr>
              <a:t>* </a:t>
            </a:r>
            <a:r>
              <a:rPr sz="750" i="1" spc="-5" dirty="0">
                <a:latin typeface="Calibri"/>
                <a:cs typeface="Calibri"/>
              </a:rPr>
              <a:t>Письмо </a:t>
            </a:r>
            <a:r>
              <a:rPr sz="750" i="1" dirty="0">
                <a:latin typeface="Calibri"/>
                <a:cs typeface="Calibri"/>
              </a:rPr>
              <a:t>Минпросвещения </a:t>
            </a:r>
            <a:r>
              <a:rPr sz="750" i="1" spc="-5" dirty="0">
                <a:latin typeface="Calibri"/>
                <a:cs typeface="Calibri"/>
              </a:rPr>
              <a:t>России </a:t>
            </a:r>
            <a:r>
              <a:rPr sz="750" i="1" dirty="0">
                <a:latin typeface="Calibri"/>
                <a:cs typeface="Calibri"/>
              </a:rPr>
              <a:t>от </a:t>
            </a:r>
            <a:r>
              <a:rPr sz="750" i="1" spc="-5" dirty="0">
                <a:latin typeface="Calibri"/>
                <a:cs typeface="Calibri"/>
              </a:rPr>
              <a:t>11.11.2021 </a:t>
            </a:r>
            <a:r>
              <a:rPr sz="750" i="1" spc="5" dirty="0">
                <a:latin typeface="Calibri"/>
                <a:cs typeface="Calibri"/>
              </a:rPr>
              <a:t>№ </a:t>
            </a:r>
            <a:r>
              <a:rPr sz="750" i="1" dirty="0">
                <a:latin typeface="Calibri"/>
                <a:cs typeface="Calibri"/>
              </a:rPr>
              <a:t>03-1899 «Об обеспечении учебными </a:t>
            </a:r>
            <a:r>
              <a:rPr sz="750" i="1" spc="-155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изданиями</a:t>
            </a:r>
            <a:r>
              <a:rPr sz="750" i="1" spc="-10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(учебниками</a:t>
            </a:r>
            <a:r>
              <a:rPr sz="750" i="1" spc="5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и</a:t>
            </a:r>
            <a:r>
              <a:rPr sz="750" i="1" spc="-5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учебными</a:t>
            </a:r>
            <a:r>
              <a:rPr sz="750" i="1" spc="-10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пособиями)</a:t>
            </a:r>
            <a:r>
              <a:rPr sz="750" i="1" spc="-15" dirty="0">
                <a:latin typeface="Calibri"/>
                <a:cs typeface="Calibri"/>
              </a:rPr>
              <a:t> </a:t>
            </a:r>
            <a:r>
              <a:rPr sz="750" i="1" spc="-5" dirty="0">
                <a:latin typeface="Calibri"/>
                <a:cs typeface="Calibri"/>
              </a:rPr>
              <a:t>обучающихся</a:t>
            </a:r>
            <a:r>
              <a:rPr sz="750" i="1" spc="-10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в</a:t>
            </a:r>
            <a:r>
              <a:rPr sz="750" i="1" spc="5" dirty="0">
                <a:latin typeface="Calibri"/>
                <a:cs typeface="Calibri"/>
              </a:rPr>
              <a:t> </a:t>
            </a:r>
            <a:r>
              <a:rPr sz="750" i="1" spc="-5" dirty="0">
                <a:latin typeface="Calibri"/>
                <a:cs typeface="Calibri"/>
              </a:rPr>
              <a:t>2022/23</a:t>
            </a:r>
            <a:r>
              <a:rPr sz="750" i="1" spc="-10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учебном</a:t>
            </a:r>
            <a:r>
              <a:rPr sz="750" i="1" spc="-25" dirty="0">
                <a:latin typeface="Calibri"/>
                <a:cs typeface="Calibri"/>
              </a:rPr>
              <a:t> </a:t>
            </a:r>
            <a:r>
              <a:rPr sz="750" i="1" dirty="0">
                <a:latin typeface="Calibri"/>
                <a:cs typeface="Calibri"/>
              </a:rPr>
              <a:t>году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0517" y="1003300"/>
            <a:ext cx="951865" cy="329565"/>
            <a:chOff x="180517" y="1003300"/>
            <a:chExt cx="951865" cy="329565"/>
          </a:xfrm>
        </p:grpSpPr>
        <p:sp>
          <p:nvSpPr>
            <p:cNvPr id="13" name="object 13"/>
            <p:cNvSpPr/>
            <p:nvPr/>
          </p:nvSpPr>
          <p:spPr>
            <a:xfrm>
              <a:off x="180517" y="1157985"/>
              <a:ext cx="951865" cy="174625"/>
            </a:xfrm>
            <a:custGeom>
              <a:avLst/>
              <a:gdLst/>
              <a:ahLst/>
              <a:cxnLst/>
              <a:rect l="l" t="t" r="r" b="b"/>
              <a:pathLst>
                <a:path w="951865" h="174625">
                  <a:moveTo>
                    <a:pt x="82537" y="75184"/>
                  </a:moveTo>
                  <a:lnTo>
                    <a:pt x="0" y="75184"/>
                  </a:lnTo>
                  <a:lnTo>
                    <a:pt x="0" y="79375"/>
                  </a:lnTo>
                  <a:lnTo>
                    <a:pt x="10134" y="81661"/>
                  </a:lnTo>
                  <a:lnTo>
                    <a:pt x="10134" y="145923"/>
                  </a:lnTo>
                  <a:lnTo>
                    <a:pt x="0" y="148209"/>
                  </a:lnTo>
                  <a:lnTo>
                    <a:pt x="0" y="152527"/>
                  </a:lnTo>
                  <a:lnTo>
                    <a:pt x="35725" y="152527"/>
                  </a:lnTo>
                  <a:lnTo>
                    <a:pt x="35725" y="148209"/>
                  </a:lnTo>
                  <a:lnTo>
                    <a:pt x="25590" y="145923"/>
                  </a:lnTo>
                  <a:lnTo>
                    <a:pt x="25590" y="82677"/>
                  </a:lnTo>
                  <a:lnTo>
                    <a:pt x="55994" y="82677"/>
                  </a:lnTo>
                  <a:lnTo>
                    <a:pt x="55994" y="145923"/>
                  </a:lnTo>
                  <a:lnTo>
                    <a:pt x="45859" y="148209"/>
                  </a:lnTo>
                  <a:lnTo>
                    <a:pt x="45859" y="152527"/>
                  </a:lnTo>
                  <a:lnTo>
                    <a:pt x="82537" y="152527"/>
                  </a:lnTo>
                  <a:lnTo>
                    <a:pt x="82537" y="148209"/>
                  </a:lnTo>
                  <a:lnTo>
                    <a:pt x="72402" y="145923"/>
                  </a:lnTo>
                  <a:lnTo>
                    <a:pt x="72402" y="81661"/>
                  </a:lnTo>
                  <a:lnTo>
                    <a:pt x="82537" y="79375"/>
                  </a:lnTo>
                  <a:lnTo>
                    <a:pt x="82537" y="75184"/>
                  </a:lnTo>
                  <a:close/>
                </a:path>
                <a:path w="951865" h="174625">
                  <a:moveTo>
                    <a:pt x="153581" y="95377"/>
                  </a:moveTo>
                  <a:lnTo>
                    <a:pt x="138518" y="76073"/>
                  </a:lnTo>
                  <a:lnTo>
                    <a:pt x="138518" y="87884"/>
                  </a:lnTo>
                  <a:lnTo>
                    <a:pt x="138518" y="105918"/>
                  </a:lnTo>
                  <a:lnTo>
                    <a:pt x="136601" y="113157"/>
                  </a:lnTo>
                  <a:lnTo>
                    <a:pt x="130390" y="115443"/>
                  </a:lnTo>
                  <a:lnTo>
                    <a:pt x="121310" y="115443"/>
                  </a:lnTo>
                  <a:lnTo>
                    <a:pt x="121310" y="80391"/>
                  </a:lnTo>
                  <a:lnTo>
                    <a:pt x="128473" y="80391"/>
                  </a:lnTo>
                  <a:lnTo>
                    <a:pt x="130390" y="81661"/>
                  </a:lnTo>
                  <a:lnTo>
                    <a:pt x="134454" y="82677"/>
                  </a:lnTo>
                  <a:lnTo>
                    <a:pt x="138518" y="87884"/>
                  </a:lnTo>
                  <a:lnTo>
                    <a:pt x="138518" y="76073"/>
                  </a:lnTo>
                  <a:lnTo>
                    <a:pt x="132537" y="75184"/>
                  </a:lnTo>
                  <a:lnTo>
                    <a:pt x="97167" y="75184"/>
                  </a:lnTo>
                  <a:lnTo>
                    <a:pt x="97167" y="79375"/>
                  </a:lnTo>
                  <a:lnTo>
                    <a:pt x="106248" y="81661"/>
                  </a:lnTo>
                  <a:lnTo>
                    <a:pt x="106248" y="145923"/>
                  </a:lnTo>
                  <a:lnTo>
                    <a:pt x="97167" y="148209"/>
                  </a:lnTo>
                  <a:lnTo>
                    <a:pt x="97167" y="152527"/>
                  </a:lnTo>
                  <a:lnTo>
                    <a:pt x="134454" y="152527"/>
                  </a:lnTo>
                  <a:lnTo>
                    <a:pt x="134454" y="148209"/>
                  </a:lnTo>
                  <a:lnTo>
                    <a:pt x="130390" y="147193"/>
                  </a:lnTo>
                  <a:lnTo>
                    <a:pt x="121310" y="145923"/>
                  </a:lnTo>
                  <a:lnTo>
                    <a:pt x="121310" y="119634"/>
                  </a:lnTo>
                  <a:lnTo>
                    <a:pt x="130390" y="119634"/>
                  </a:lnTo>
                  <a:lnTo>
                    <a:pt x="140462" y="117690"/>
                  </a:lnTo>
                  <a:lnTo>
                    <a:pt x="143992" y="115443"/>
                  </a:lnTo>
                  <a:lnTo>
                    <a:pt x="147713" y="113080"/>
                  </a:lnTo>
                  <a:lnTo>
                    <a:pt x="152107" y="105689"/>
                  </a:lnTo>
                  <a:lnTo>
                    <a:pt x="153581" y="95377"/>
                  </a:lnTo>
                  <a:close/>
                </a:path>
                <a:path w="951865" h="174625">
                  <a:moveTo>
                    <a:pt x="245503" y="113157"/>
                  </a:moveTo>
                  <a:lnTo>
                    <a:pt x="243052" y="96405"/>
                  </a:lnTo>
                  <a:lnTo>
                    <a:pt x="235813" y="84188"/>
                  </a:lnTo>
                  <a:lnTo>
                    <a:pt x="228193" y="79375"/>
                  </a:lnTo>
                  <a:lnTo>
                    <a:pt x="228193" y="116459"/>
                  </a:lnTo>
                  <a:lnTo>
                    <a:pt x="227025" y="128231"/>
                  </a:lnTo>
                  <a:lnTo>
                    <a:pt x="223367" y="138747"/>
                  </a:lnTo>
                  <a:lnTo>
                    <a:pt x="217017" y="146329"/>
                  </a:lnTo>
                  <a:lnTo>
                    <a:pt x="207733" y="149225"/>
                  </a:lnTo>
                  <a:lnTo>
                    <a:pt x="206781" y="149225"/>
                  </a:lnTo>
                  <a:lnTo>
                    <a:pt x="198945" y="146723"/>
                  </a:lnTo>
                  <a:lnTo>
                    <a:pt x="192519" y="140131"/>
                  </a:lnTo>
                  <a:lnTo>
                    <a:pt x="188163" y="128562"/>
                  </a:lnTo>
                  <a:lnTo>
                    <a:pt x="186563" y="111125"/>
                  </a:lnTo>
                  <a:lnTo>
                    <a:pt x="188023" y="96354"/>
                  </a:lnTo>
                  <a:lnTo>
                    <a:pt x="192151" y="86410"/>
                  </a:lnTo>
                  <a:lnTo>
                    <a:pt x="198539" y="80645"/>
                  </a:lnTo>
                  <a:lnTo>
                    <a:pt x="206781" y="78359"/>
                  </a:lnTo>
                  <a:lnTo>
                    <a:pt x="215290" y="81013"/>
                  </a:lnTo>
                  <a:lnTo>
                    <a:pt x="222084" y="87845"/>
                  </a:lnTo>
                  <a:lnTo>
                    <a:pt x="226568" y="99453"/>
                  </a:lnTo>
                  <a:lnTo>
                    <a:pt x="228193" y="116459"/>
                  </a:lnTo>
                  <a:lnTo>
                    <a:pt x="228193" y="79375"/>
                  </a:lnTo>
                  <a:lnTo>
                    <a:pt x="226606" y="78359"/>
                  </a:lnTo>
                  <a:lnTo>
                    <a:pt x="223989" y="76708"/>
                  </a:lnTo>
                  <a:lnTo>
                    <a:pt x="207733" y="74168"/>
                  </a:lnTo>
                  <a:lnTo>
                    <a:pt x="206781" y="74168"/>
                  </a:lnTo>
                  <a:lnTo>
                    <a:pt x="190652" y="76708"/>
                  </a:lnTo>
                  <a:lnTo>
                    <a:pt x="178892" y="84188"/>
                  </a:lnTo>
                  <a:lnTo>
                    <a:pt x="171678" y="96405"/>
                  </a:lnTo>
                  <a:lnTo>
                    <a:pt x="169240" y="113157"/>
                  </a:lnTo>
                  <a:lnTo>
                    <a:pt x="171678" y="130670"/>
                  </a:lnTo>
                  <a:lnTo>
                    <a:pt x="178892" y="143306"/>
                  </a:lnTo>
                  <a:lnTo>
                    <a:pt x="190652" y="150977"/>
                  </a:lnTo>
                  <a:lnTo>
                    <a:pt x="206781" y="153543"/>
                  </a:lnTo>
                  <a:lnTo>
                    <a:pt x="207733" y="153543"/>
                  </a:lnTo>
                  <a:lnTo>
                    <a:pt x="223583" y="150977"/>
                  </a:lnTo>
                  <a:lnTo>
                    <a:pt x="226275" y="149225"/>
                  </a:lnTo>
                  <a:lnTo>
                    <a:pt x="235458" y="143306"/>
                  </a:lnTo>
                  <a:lnTo>
                    <a:pt x="242912" y="130670"/>
                  </a:lnTo>
                  <a:lnTo>
                    <a:pt x="245503" y="113157"/>
                  </a:lnTo>
                  <a:close/>
                </a:path>
                <a:path w="951865" h="174625">
                  <a:moveTo>
                    <a:pt x="333260" y="134493"/>
                  </a:moveTo>
                  <a:lnTo>
                    <a:pt x="331101" y="134493"/>
                  </a:lnTo>
                  <a:lnTo>
                    <a:pt x="327685" y="140665"/>
                  </a:lnTo>
                  <a:lnTo>
                    <a:pt x="322287" y="144932"/>
                  </a:lnTo>
                  <a:lnTo>
                    <a:pt x="315722" y="147408"/>
                  </a:lnTo>
                  <a:lnTo>
                    <a:pt x="308813" y="148209"/>
                  </a:lnTo>
                  <a:lnTo>
                    <a:pt x="296710" y="145135"/>
                  </a:lnTo>
                  <a:lnTo>
                    <a:pt x="287832" y="137071"/>
                  </a:lnTo>
                  <a:lnTo>
                    <a:pt x="282384" y="125818"/>
                  </a:lnTo>
                  <a:lnTo>
                    <a:pt x="280530" y="113157"/>
                  </a:lnTo>
                  <a:lnTo>
                    <a:pt x="282181" y="99847"/>
                  </a:lnTo>
                  <a:lnTo>
                    <a:pt x="286969" y="89128"/>
                  </a:lnTo>
                  <a:lnTo>
                    <a:pt x="294576" y="81978"/>
                  </a:lnTo>
                  <a:lnTo>
                    <a:pt x="304736" y="79375"/>
                  </a:lnTo>
                  <a:lnTo>
                    <a:pt x="313105" y="80746"/>
                  </a:lnTo>
                  <a:lnTo>
                    <a:pt x="319747" y="84696"/>
                  </a:lnTo>
                  <a:lnTo>
                    <a:pt x="324446" y="91008"/>
                  </a:lnTo>
                  <a:lnTo>
                    <a:pt x="327025" y="99441"/>
                  </a:lnTo>
                  <a:lnTo>
                    <a:pt x="331101" y="99441"/>
                  </a:lnTo>
                  <a:lnTo>
                    <a:pt x="331101" y="78359"/>
                  </a:lnTo>
                  <a:lnTo>
                    <a:pt x="326072" y="78359"/>
                  </a:lnTo>
                  <a:lnTo>
                    <a:pt x="319125" y="76073"/>
                  </a:lnTo>
                  <a:lnTo>
                    <a:pt x="310972" y="74168"/>
                  </a:lnTo>
                  <a:lnTo>
                    <a:pt x="302818" y="74168"/>
                  </a:lnTo>
                  <a:lnTo>
                    <a:pt x="287629" y="76415"/>
                  </a:lnTo>
                  <a:lnTo>
                    <a:pt x="275043" y="83299"/>
                  </a:lnTo>
                  <a:lnTo>
                    <a:pt x="266446" y="95123"/>
                  </a:lnTo>
                  <a:lnTo>
                    <a:pt x="263271" y="112141"/>
                  </a:lnTo>
                  <a:lnTo>
                    <a:pt x="266179" y="129387"/>
                  </a:lnTo>
                  <a:lnTo>
                    <a:pt x="274320" y="142417"/>
                  </a:lnTo>
                  <a:lnTo>
                    <a:pt x="286816" y="150672"/>
                  </a:lnTo>
                  <a:lnTo>
                    <a:pt x="302818" y="153543"/>
                  </a:lnTo>
                  <a:lnTo>
                    <a:pt x="313842" y="152819"/>
                  </a:lnTo>
                  <a:lnTo>
                    <a:pt x="321805" y="150990"/>
                  </a:lnTo>
                  <a:lnTo>
                    <a:pt x="327888" y="148564"/>
                  </a:lnTo>
                  <a:lnTo>
                    <a:pt x="333260" y="146050"/>
                  </a:lnTo>
                  <a:lnTo>
                    <a:pt x="333260" y="134493"/>
                  </a:lnTo>
                  <a:close/>
                </a:path>
                <a:path w="951865" h="174625">
                  <a:moveTo>
                    <a:pt x="365645" y="20828"/>
                  </a:moveTo>
                  <a:lnTo>
                    <a:pt x="364693" y="0"/>
                  </a:lnTo>
                  <a:lnTo>
                    <a:pt x="3136" y="0"/>
                  </a:lnTo>
                  <a:lnTo>
                    <a:pt x="3136" y="20828"/>
                  </a:lnTo>
                  <a:lnTo>
                    <a:pt x="365645" y="20828"/>
                  </a:lnTo>
                  <a:close/>
                </a:path>
                <a:path w="951865" h="174625">
                  <a:moveTo>
                    <a:pt x="409524" y="132207"/>
                  </a:moveTo>
                  <a:lnTo>
                    <a:pt x="394258" y="112941"/>
                  </a:lnTo>
                  <a:lnTo>
                    <a:pt x="394258" y="122682"/>
                  </a:lnTo>
                  <a:lnTo>
                    <a:pt x="394233" y="140741"/>
                  </a:lnTo>
                  <a:lnTo>
                    <a:pt x="390448" y="147193"/>
                  </a:lnTo>
                  <a:lnTo>
                    <a:pt x="378282" y="147193"/>
                  </a:lnTo>
                  <a:lnTo>
                    <a:pt x="375170" y="144907"/>
                  </a:lnTo>
                  <a:lnTo>
                    <a:pt x="373265" y="143002"/>
                  </a:lnTo>
                  <a:lnTo>
                    <a:pt x="373265" y="114427"/>
                  </a:lnTo>
                  <a:lnTo>
                    <a:pt x="382333" y="114427"/>
                  </a:lnTo>
                  <a:lnTo>
                    <a:pt x="390448" y="116459"/>
                  </a:lnTo>
                  <a:lnTo>
                    <a:pt x="394258" y="122682"/>
                  </a:lnTo>
                  <a:lnTo>
                    <a:pt x="394258" y="112941"/>
                  </a:lnTo>
                  <a:lnTo>
                    <a:pt x="390448" y="112141"/>
                  </a:lnTo>
                  <a:lnTo>
                    <a:pt x="390448" y="111125"/>
                  </a:lnTo>
                  <a:lnTo>
                    <a:pt x="394665" y="110236"/>
                  </a:lnTo>
                  <a:lnTo>
                    <a:pt x="399503" y="109220"/>
                  </a:lnTo>
                  <a:lnTo>
                    <a:pt x="406425" y="102616"/>
                  </a:lnTo>
                  <a:lnTo>
                    <a:pt x="406425" y="93218"/>
                  </a:lnTo>
                  <a:lnTo>
                    <a:pt x="404634" y="85001"/>
                  </a:lnTo>
                  <a:lnTo>
                    <a:pt x="400545" y="80391"/>
                  </a:lnTo>
                  <a:lnTo>
                    <a:pt x="399656" y="79400"/>
                  </a:lnTo>
                  <a:lnTo>
                    <a:pt x="392023" y="76200"/>
                  </a:lnTo>
                  <a:lnTo>
                    <a:pt x="390448" y="76034"/>
                  </a:lnTo>
                  <a:lnTo>
                    <a:pt x="390448" y="86868"/>
                  </a:lnTo>
                  <a:lnTo>
                    <a:pt x="390448" y="101727"/>
                  </a:lnTo>
                  <a:lnTo>
                    <a:pt x="388302" y="107950"/>
                  </a:lnTo>
                  <a:lnTo>
                    <a:pt x="382333" y="109220"/>
                  </a:lnTo>
                  <a:lnTo>
                    <a:pt x="381139" y="109220"/>
                  </a:lnTo>
                  <a:lnTo>
                    <a:pt x="380187" y="110236"/>
                  </a:lnTo>
                  <a:lnTo>
                    <a:pt x="373265" y="110236"/>
                  </a:lnTo>
                  <a:lnTo>
                    <a:pt x="373265" y="80391"/>
                  </a:lnTo>
                  <a:lnTo>
                    <a:pt x="379234" y="80391"/>
                  </a:lnTo>
                  <a:lnTo>
                    <a:pt x="382333" y="81661"/>
                  </a:lnTo>
                  <a:lnTo>
                    <a:pt x="387337" y="82677"/>
                  </a:lnTo>
                  <a:lnTo>
                    <a:pt x="390448" y="86868"/>
                  </a:lnTo>
                  <a:lnTo>
                    <a:pt x="390448" y="76034"/>
                  </a:lnTo>
                  <a:lnTo>
                    <a:pt x="382333" y="75184"/>
                  </a:lnTo>
                  <a:lnTo>
                    <a:pt x="348932" y="75184"/>
                  </a:lnTo>
                  <a:lnTo>
                    <a:pt x="348983" y="79400"/>
                  </a:lnTo>
                  <a:lnTo>
                    <a:pt x="358000" y="81661"/>
                  </a:lnTo>
                  <a:lnTo>
                    <a:pt x="358000" y="145923"/>
                  </a:lnTo>
                  <a:lnTo>
                    <a:pt x="348932" y="148209"/>
                  </a:lnTo>
                  <a:lnTo>
                    <a:pt x="348932" y="152527"/>
                  </a:lnTo>
                  <a:lnTo>
                    <a:pt x="384238" y="152527"/>
                  </a:lnTo>
                  <a:lnTo>
                    <a:pt x="394119" y="151142"/>
                  </a:lnTo>
                  <a:lnTo>
                    <a:pt x="402018" y="147193"/>
                  </a:lnTo>
                  <a:lnTo>
                    <a:pt x="402158" y="147129"/>
                  </a:lnTo>
                  <a:lnTo>
                    <a:pt x="407555" y="140716"/>
                  </a:lnTo>
                  <a:lnTo>
                    <a:pt x="409524" y="132207"/>
                  </a:lnTo>
                  <a:close/>
                </a:path>
                <a:path w="951865" h="174625">
                  <a:moveTo>
                    <a:pt x="483704" y="130175"/>
                  </a:moveTo>
                  <a:lnTo>
                    <a:pt x="479653" y="130175"/>
                  </a:lnTo>
                  <a:lnTo>
                    <a:pt x="474649" y="144907"/>
                  </a:lnTo>
                  <a:lnTo>
                    <a:pt x="451332" y="144907"/>
                  </a:lnTo>
                  <a:lnTo>
                    <a:pt x="451332" y="114427"/>
                  </a:lnTo>
                  <a:lnTo>
                    <a:pt x="464426" y="114427"/>
                  </a:lnTo>
                  <a:lnTo>
                    <a:pt x="467512" y="124968"/>
                  </a:lnTo>
                  <a:lnTo>
                    <a:pt x="471563" y="124968"/>
                  </a:lnTo>
                  <a:lnTo>
                    <a:pt x="470611" y="120650"/>
                  </a:lnTo>
                  <a:lnTo>
                    <a:pt x="470611" y="102616"/>
                  </a:lnTo>
                  <a:lnTo>
                    <a:pt x="471563" y="98425"/>
                  </a:lnTo>
                  <a:lnTo>
                    <a:pt x="467512" y="98425"/>
                  </a:lnTo>
                  <a:lnTo>
                    <a:pt x="464426" y="109220"/>
                  </a:lnTo>
                  <a:lnTo>
                    <a:pt x="451332" y="109220"/>
                  </a:lnTo>
                  <a:lnTo>
                    <a:pt x="451332" y="82677"/>
                  </a:lnTo>
                  <a:lnTo>
                    <a:pt x="473468" y="82677"/>
                  </a:lnTo>
                  <a:lnTo>
                    <a:pt x="476554" y="95377"/>
                  </a:lnTo>
                  <a:lnTo>
                    <a:pt x="480606" y="95377"/>
                  </a:lnTo>
                  <a:lnTo>
                    <a:pt x="479653" y="75184"/>
                  </a:lnTo>
                  <a:lnTo>
                    <a:pt x="427291" y="75184"/>
                  </a:lnTo>
                  <a:lnTo>
                    <a:pt x="427291" y="79375"/>
                  </a:lnTo>
                  <a:lnTo>
                    <a:pt x="436333" y="81661"/>
                  </a:lnTo>
                  <a:lnTo>
                    <a:pt x="436333" y="145923"/>
                  </a:lnTo>
                  <a:lnTo>
                    <a:pt x="427291" y="148209"/>
                  </a:lnTo>
                  <a:lnTo>
                    <a:pt x="427291" y="152527"/>
                  </a:lnTo>
                  <a:lnTo>
                    <a:pt x="480606" y="152527"/>
                  </a:lnTo>
                  <a:lnTo>
                    <a:pt x="483704" y="130175"/>
                  </a:lnTo>
                  <a:close/>
                </a:path>
                <a:path w="951865" h="174625">
                  <a:moveTo>
                    <a:pt x="618464" y="145669"/>
                  </a:moveTo>
                  <a:lnTo>
                    <a:pt x="606196" y="145669"/>
                  </a:lnTo>
                  <a:lnTo>
                    <a:pt x="606196" y="81661"/>
                  </a:lnTo>
                  <a:lnTo>
                    <a:pt x="617258" y="79375"/>
                  </a:lnTo>
                  <a:lnTo>
                    <a:pt x="617258" y="75184"/>
                  </a:lnTo>
                  <a:lnTo>
                    <a:pt x="580694" y="75184"/>
                  </a:lnTo>
                  <a:lnTo>
                    <a:pt x="580694" y="79375"/>
                  </a:lnTo>
                  <a:lnTo>
                    <a:pt x="590804" y="81661"/>
                  </a:lnTo>
                  <a:lnTo>
                    <a:pt x="590804" y="145669"/>
                  </a:lnTo>
                  <a:lnTo>
                    <a:pt x="565531" y="145669"/>
                  </a:lnTo>
                  <a:lnTo>
                    <a:pt x="565531" y="81661"/>
                  </a:lnTo>
                  <a:lnTo>
                    <a:pt x="575640" y="79375"/>
                  </a:lnTo>
                  <a:lnTo>
                    <a:pt x="575640" y="75184"/>
                  </a:lnTo>
                  <a:lnTo>
                    <a:pt x="540029" y="75184"/>
                  </a:lnTo>
                  <a:lnTo>
                    <a:pt x="540029" y="79375"/>
                  </a:lnTo>
                  <a:lnTo>
                    <a:pt x="550138" y="81661"/>
                  </a:lnTo>
                  <a:lnTo>
                    <a:pt x="550138" y="145669"/>
                  </a:lnTo>
                  <a:lnTo>
                    <a:pt x="524878" y="145669"/>
                  </a:lnTo>
                  <a:lnTo>
                    <a:pt x="524878" y="81661"/>
                  </a:lnTo>
                  <a:lnTo>
                    <a:pt x="534974" y="79375"/>
                  </a:lnTo>
                  <a:lnTo>
                    <a:pt x="534974" y="75184"/>
                  </a:lnTo>
                  <a:lnTo>
                    <a:pt x="499376" y="75184"/>
                  </a:lnTo>
                  <a:lnTo>
                    <a:pt x="499376" y="79375"/>
                  </a:lnTo>
                  <a:lnTo>
                    <a:pt x="509473" y="81661"/>
                  </a:lnTo>
                  <a:lnTo>
                    <a:pt x="509473" y="145669"/>
                  </a:lnTo>
                  <a:lnTo>
                    <a:pt x="499376" y="147955"/>
                  </a:lnTo>
                  <a:lnTo>
                    <a:pt x="499376" y="152273"/>
                  </a:lnTo>
                  <a:lnTo>
                    <a:pt x="609320" y="152273"/>
                  </a:lnTo>
                  <a:lnTo>
                    <a:pt x="609320" y="174371"/>
                  </a:lnTo>
                  <a:lnTo>
                    <a:pt x="613410" y="174371"/>
                  </a:lnTo>
                  <a:lnTo>
                    <a:pt x="618464" y="145669"/>
                  </a:lnTo>
                  <a:close/>
                </a:path>
                <a:path w="951865" h="174625">
                  <a:moveTo>
                    <a:pt x="687412" y="130175"/>
                  </a:moveTo>
                  <a:lnTo>
                    <a:pt x="684263" y="130175"/>
                  </a:lnTo>
                  <a:lnTo>
                    <a:pt x="678205" y="144907"/>
                  </a:lnTo>
                  <a:lnTo>
                    <a:pt x="654685" y="144907"/>
                  </a:lnTo>
                  <a:lnTo>
                    <a:pt x="654685" y="114427"/>
                  </a:lnTo>
                  <a:lnTo>
                    <a:pt x="668020" y="114427"/>
                  </a:lnTo>
                  <a:lnTo>
                    <a:pt x="671169" y="124968"/>
                  </a:lnTo>
                  <a:lnTo>
                    <a:pt x="675055" y="124968"/>
                  </a:lnTo>
                  <a:lnTo>
                    <a:pt x="675055" y="120650"/>
                  </a:lnTo>
                  <a:lnTo>
                    <a:pt x="674077" y="116459"/>
                  </a:lnTo>
                  <a:lnTo>
                    <a:pt x="674077" y="106934"/>
                  </a:lnTo>
                  <a:lnTo>
                    <a:pt x="675055" y="102616"/>
                  </a:lnTo>
                  <a:lnTo>
                    <a:pt x="675055" y="98425"/>
                  </a:lnTo>
                  <a:lnTo>
                    <a:pt x="672147" y="98425"/>
                  </a:lnTo>
                  <a:lnTo>
                    <a:pt x="668020" y="109220"/>
                  </a:lnTo>
                  <a:lnTo>
                    <a:pt x="654685" y="109220"/>
                  </a:lnTo>
                  <a:lnTo>
                    <a:pt x="654685" y="82677"/>
                  </a:lnTo>
                  <a:lnTo>
                    <a:pt x="677227" y="82677"/>
                  </a:lnTo>
                  <a:lnTo>
                    <a:pt x="680389" y="95377"/>
                  </a:lnTo>
                  <a:lnTo>
                    <a:pt x="684263" y="95377"/>
                  </a:lnTo>
                  <a:lnTo>
                    <a:pt x="683298" y="75184"/>
                  </a:lnTo>
                  <a:lnTo>
                    <a:pt x="629958" y="75184"/>
                  </a:lnTo>
                  <a:lnTo>
                    <a:pt x="629958" y="79375"/>
                  </a:lnTo>
                  <a:lnTo>
                    <a:pt x="639165" y="81661"/>
                  </a:lnTo>
                  <a:lnTo>
                    <a:pt x="639165" y="145923"/>
                  </a:lnTo>
                  <a:lnTo>
                    <a:pt x="629958" y="148209"/>
                  </a:lnTo>
                  <a:lnTo>
                    <a:pt x="629958" y="152527"/>
                  </a:lnTo>
                  <a:lnTo>
                    <a:pt x="685482" y="152527"/>
                  </a:lnTo>
                  <a:lnTo>
                    <a:pt x="687412" y="130175"/>
                  </a:lnTo>
                  <a:close/>
                </a:path>
                <a:path w="951865" h="174625">
                  <a:moveTo>
                    <a:pt x="784567" y="75184"/>
                  </a:moveTo>
                  <a:lnTo>
                    <a:pt x="748360" y="75184"/>
                  </a:lnTo>
                  <a:lnTo>
                    <a:pt x="748360" y="79375"/>
                  </a:lnTo>
                  <a:lnTo>
                    <a:pt x="759320" y="81661"/>
                  </a:lnTo>
                  <a:lnTo>
                    <a:pt x="759320" y="109220"/>
                  </a:lnTo>
                  <a:lnTo>
                    <a:pt x="728103" y="109220"/>
                  </a:lnTo>
                  <a:lnTo>
                    <a:pt x="728103" y="81661"/>
                  </a:lnTo>
                  <a:lnTo>
                    <a:pt x="739305" y="79375"/>
                  </a:lnTo>
                  <a:lnTo>
                    <a:pt x="739305" y="75184"/>
                  </a:lnTo>
                  <a:lnTo>
                    <a:pt x="703084" y="75184"/>
                  </a:lnTo>
                  <a:lnTo>
                    <a:pt x="703084" y="79375"/>
                  </a:lnTo>
                  <a:lnTo>
                    <a:pt x="713092" y="81661"/>
                  </a:lnTo>
                  <a:lnTo>
                    <a:pt x="713092" y="145923"/>
                  </a:lnTo>
                  <a:lnTo>
                    <a:pt x="703084" y="148209"/>
                  </a:lnTo>
                  <a:lnTo>
                    <a:pt x="703084" y="152527"/>
                  </a:lnTo>
                  <a:lnTo>
                    <a:pt x="739305" y="152527"/>
                  </a:lnTo>
                  <a:lnTo>
                    <a:pt x="739305" y="148209"/>
                  </a:lnTo>
                  <a:lnTo>
                    <a:pt x="728103" y="145923"/>
                  </a:lnTo>
                  <a:lnTo>
                    <a:pt x="728103" y="115443"/>
                  </a:lnTo>
                  <a:lnTo>
                    <a:pt x="759320" y="115443"/>
                  </a:lnTo>
                  <a:lnTo>
                    <a:pt x="759320" y="145923"/>
                  </a:lnTo>
                  <a:lnTo>
                    <a:pt x="748360" y="148209"/>
                  </a:lnTo>
                  <a:lnTo>
                    <a:pt x="748360" y="152527"/>
                  </a:lnTo>
                  <a:lnTo>
                    <a:pt x="784567" y="152527"/>
                  </a:lnTo>
                  <a:lnTo>
                    <a:pt x="784567" y="148209"/>
                  </a:lnTo>
                  <a:lnTo>
                    <a:pt x="774560" y="145923"/>
                  </a:lnTo>
                  <a:lnTo>
                    <a:pt x="774560" y="81661"/>
                  </a:lnTo>
                  <a:lnTo>
                    <a:pt x="784567" y="79375"/>
                  </a:lnTo>
                  <a:lnTo>
                    <a:pt x="784567" y="75184"/>
                  </a:lnTo>
                  <a:close/>
                </a:path>
                <a:path w="951865" h="174625">
                  <a:moveTo>
                    <a:pt x="880681" y="75184"/>
                  </a:moveTo>
                  <a:lnTo>
                    <a:pt x="844003" y="75184"/>
                  </a:lnTo>
                  <a:lnTo>
                    <a:pt x="844003" y="79375"/>
                  </a:lnTo>
                  <a:lnTo>
                    <a:pt x="855345" y="81661"/>
                  </a:lnTo>
                  <a:lnTo>
                    <a:pt x="855345" y="82677"/>
                  </a:lnTo>
                  <a:lnTo>
                    <a:pt x="823734" y="134493"/>
                  </a:lnTo>
                  <a:lnTo>
                    <a:pt x="823734" y="81661"/>
                  </a:lnTo>
                  <a:lnTo>
                    <a:pt x="834834" y="79375"/>
                  </a:lnTo>
                  <a:lnTo>
                    <a:pt x="834834" y="75184"/>
                  </a:lnTo>
                  <a:lnTo>
                    <a:pt x="798156" y="75184"/>
                  </a:lnTo>
                  <a:lnTo>
                    <a:pt x="798156" y="79375"/>
                  </a:lnTo>
                  <a:lnTo>
                    <a:pt x="808291" y="81661"/>
                  </a:lnTo>
                  <a:lnTo>
                    <a:pt x="808291" y="145923"/>
                  </a:lnTo>
                  <a:lnTo>
                    <a:pt x="798156" y="148209"/>
                  </a:lnTo>
                  <a:lnTo>
                    <a:pt x="798156" y="152527"/>
                  </a:lnTo>
                  <a:lnTo>
                    <a:pt x="834834" y="152527"/>
                  </a:lnTo>
                  <a:lnTo>
                    <a:pt x="834834" y="148209"/>
                  </a:lnTo>
                  <a:lnTo>
                    <a:pt x="823734" y="145923"/>
                  </a:lnTo>
                  <a:lnTo>
                    <a:pt x="823734" y="144907"/>
                  </a:lnTo>
                  <a:lnTo>
                    <a:pt x="855345" y="93218"/>
                  </a:lnTo>
                  <a:lnTo>
                    <a:pt x="855345" y="145923"/>
                  </a:lnTo>
                  <a:lnTo>
                    <a:pt x="844003" y="148209"/>
                  </a:lnTo>
                  <a:lnTo>
                    <a:pt x="844003" y="152527"/>
                  </a:lnTo>
                  <a:lnTo>
                    <a:pt x="880681" y="152527"/>
                  </a:lnTo>
                  <a:lnTo>
                    <a:pt x="880681" y="148209"/>
                  </a:lnTo>
                  <a:lnTo>
                    <a:pt x="870546" y="145923"/>
                  </a:lnTo>
                  <a:lnTo>
                    <a:pt x="870546" y="81661"/>
                  </a:lnTo>
                  <a:lnTo>
                    <a:pt x="880681" y="79375"/>
                  </a:lnTo>
                  <a:lnTo>
                    <a:pt x="880681" y="75184"/>
                  </a:lnTo>
                  <a:close/>
                </a:path>
                <a:path w="951865" h="174625">
                  <a:moveTo>
                    <a:pt x="947547" y="0"/>
                  </a:moveTo>
                  <a:lnTo>
                    <a:pt x="587197" y="0"/>
                  </a:lnTo>
                  <a:lnTo>
                    <a:pt x="585038" y="20828"/>
                  </a:lnTo>
                  <a:lnTo>
                    <a:pt x="947547" y="20828"/>
                  </a:lnTo>
                  <a:lnTo>
                    <a:pt x="947547" y="0"/>
                  </a:lnTo>
                  <a:close/>
                </a:path>
                <a:path w="951865" h="174625">
                  <a:moveTo>
                    <a:pt x="951725" y="130175"/>
                  </a:moveTo>
                  <a:lnTo>
                    <a:pt x="947839" y="130175"/>
                  </a:lnTo>
                  <a:lnTo>
                    <a:pt x="941527" y="144907"/>
                  </a:lnTo>
                  <a:lnTo>
                    <a:pt x="918959" y="144907"/>
                  </a:lnTo>
                  <a:lnTo>
                    <a:pt x="918959" y="114427"/>
                  </a:lnTo>
                  <a:lnTo>
                    <a:pt x="932307" y="114427"/>
                  </a:lnTo>
                  <a:lnTo>
                    <a:pt x="935456" y="124968"/>
                  </a:lnTo>
                  <a:lnTo>
                    <a:pt x="938618" y="124968"/>
                  </a:lnTo>
                  <a:lnTo>
                    <a:pt x="938618" y="98425"/>
                  </a:lnTo>
                  <a:lnTo>
                    <a:pt x="935456" y="98425"/>
                  </a:lnTo>
                  <a:lnTo>
                    <a:pt x="932307" y="109220"/>
                  </a:lnTo>
                  <a:lnTo>
                    <a:pt x="918959" y="109220"/>
                  </a:lnTo>
                  <a:lnTo>
                    <a:pt x="918959" y="82677"/>
                  </a:lnTo>
                  <a:lnTo>
                    <a:pt x="940562" y="82677"/>
                  </a:lnTo>
                  <a:lnTo>
                    <a:pt x="944689" y="95377"/>
                  </a:lnTo>
                  <a:lnTo>
                    <a:pt x="947839" y="95377"/>
                  </a:lnTo>
                  <a:lnTo>
                    <a:pt x="947839" y="75184"/>
                  </a:lnTo>
                  <a:lnTo>
                    <a:pt x="893216" y="75184"/>
                  </a:lnTo>
                  <a:lnTo>
                    <a:pt x="893216" y="79375"/>
                  </a:lnTo>
                  <a:lnTo>
                    <a:pt x="903655" y="81661"/>
                  </a:lnTo>
                  <a:lnTo>
                    <a:pt x="903655" y="145923"/>
                  </a:lnTo>
                  <a:lnTo>
                    <a:pt x="893216" y="148209"/>
                  </a:lnTo>
                  <a:lnTo>
                    <a:pt x="893216" y="152527"/>
                  </a:lnTo>
                  <a:lnTo>
                    <a:pt x="948817" y="152527"/>
                  </a:lnTo>
                  <a:lnTo>
                    <a:pt x="951725" y="130175"/>
                  </a:lnTo>
                  <a:close/>
                </a:path>
              </a:pathLst>
            </a:custGeom>
            <a:solidFill>
              <a:srgbClr val="2C2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644" y="1003300"/>
              <a:ext cx="151485" cy="191135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937" rIns="0" bIns="0" rtlCol="0">
            <a:spAutoFit/>
          </a:bodyPr>
          <a:lstStyle/>
          <a:p>
            <a:pPr marL="2433320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Какие</a:t>
            </a:r>
            <a:r>
              <a:rPr spc="-35" dirty="0"/>
              <a:t> </a:t>
            </a:r>
            <a:r>
              <a:rPr dirty="0"/>
              <a:t>учебники</a:t>
            </a:r>
            <a:r>
              <a:rPr spc="-40" dirty="0"/>
              <a:t> </a:t>
            </a:r>
            <a:r>
              <a:rPr spc="-20" dirty="0"/>
              <a:t>использовать</a:t>
            </a:r>
            <a:r>
              <a:rPr spc="-50" dirty="0"/>
              <a:t> </a:t>
            </a:r>
            <a:r>
              <a:rPr dirty="0"/>
              <a:t>в </a:t>
            </a:r>
            <a:r>
              <a:rPr spc="-785" dirty="0"/>
              <a:t> </a:t>
            </a:r>
            <a:r>
              <a:rPr spc="-30" dirty="0"/>
              <a:t>переходный</a:t>
            </a:r>
            <a:r>
              <a:rPr spc="-20" dirty="0"/>
              <a:t> </a:t>
            </a:r>
            <a:r>
              <a:rPr spc="-15" dirty="0"/>
              <a:t>период?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1455178"/>
            <a:ext cx="1315720" cy="675640"/>
          </a:xfrm>
          <a:custGeom>
            <a:avLst/>
            <a:gdLst/>
            <a:ahLst/>
            <a:cxnLst/>
            <a:rect l="l" t="t" r="r" b="b"/>
            <a:pathLst>
              <a:path w="1315720" h="675639">
                <a:moveTo>
                  <a:pt x="1315466" y="0"/>
                </a:moveTo>
                <a:lnTo>
                  <a:pt x="0" y="0"/>
                </a:lnTo>
                <a:lnTo>
                  <a:pt x="0" y="675373"/>
                </a:lnTo>
                <a:lnTo>
                  <a:pt x="1315466" y="675373"/>
                </a:lnTo>
                <a:lnTo>
                  <a:pt x="1315466" y="0"/>
                </a:lnTo>
                <a:close/>
              </a:path>
            </a:pathLst>
          </a:custGeom>
          <a:solidFill>
            <a:srgbClr val="40A7E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112" y="5725769"/>
            <a:ext cx="2133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900" spc="-1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6A6A6"/>
                </a:solidFill>
                <a:latin typeface="Calibri"/>
                <a:cs typeface="Calibri"/>
              </a:rPr>
              <a:t>АО</a:t>
            </a:r>
            <a:r>
              <a:rPr sz="900" spc="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6A6A6"/>
                </a:solidFill>
                <a:latin typeface="Calibri"/>
                <a:cs typeface="Calibri"/>
              </a:rPr>
              <a:t>«Издательство</a:t>
            </a:r>
            <a:r>
              <a:rPr sz="900" spc="-2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«Просвещение», </a:t>
            </a:r>
            <a:r>
              <a:rPr sz="900" dirty="0">
                <a:solidFill>
                  <a:srgbClr val="A6A6A6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2407"/>
            <a:ext cx="2102416" cy="80474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6841" y="70205"/>
            <a:ext cx="3654043" cy="94795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485" y="1122679"/>
            <a:ext cx="5495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/>
              <a:t>ФИНАНСОВАЯ</a:t>
            </a:r>
            <a:r>
              <a:rPr sz="2800" spc="-120" dirty="0"/>
              <a:t> </a:t>
            </a:r>
            <a:r>
              <a:rPr sz="2800" spc="-60" dirty="0"/>
              <a:t>ГРАМОТНОСТЬ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304291" y="1990089"/>
            <a:ext cx="810895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Times New Roman"/>
                <a:cs typeface="Times New Roman"/>
              </a:rPr>
              <a:t>Школьники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теперь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начнут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изучать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финансовую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068195" algn="l"/>
                <a:tab pos="6209665" algn="l"/>
              </a:tabLst>
            </a:pPr>
            <a:r>
              <a:rPr sz="2800" dirty="0">
                <a:latin typeface="Times New Roman"/>
                <a:cs typeface="Times New Roman"/>
              </a:rPr>
              <a:t>грамотность.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Министерство </a:t>
            </a:r>
            <a:r>
              <a:rPr sz="2800" dirty="0">
                <a:latin typeface="Times New Roman"/>
                <a:cs typeface="Times New Roman"/>
              </a:rPr>
              <a:t>просвещения </a:t>
            </a:r>
            <a:r>
              <a:rPr sz="2800" spc="-60" dirty="0">
                <a:latin typeface="Times New Roman"/>
                <a:cs typeface="Times New Roman"/>
              </a:rPr>
              <a:t>поясняет,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ч</a:t>
            </a:r>
            <a:r>
              <a:rPr sz="2800" spc="-5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</a:t>
            </a:r>
            <a:r>
              <a:rPr sz="2800" spc="-20" dirty="0">
                <a:latin typeface="Times New Roman"/>
                <a:cs typeface="Times New Roman"/>
              </a:rPr>
              <a:t>в</a:t>
            </a:r>
            <a:r>
              <a:rPr sz="2800" spc="-5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дении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95" dirty="0">
                <a:latin typeface="Times New Roman"/>
                <a:cs typeface="Times New Roman"/>
              </a:rPr>
              <a:t>г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</a:t>
            </a:r>
            <a:r>
              <a:rPr sz="2800" spc="-40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дм</a:t>
            </a:r>
            <a:r>
              <a:rPr sz="2800" spc="-20" dirty="0">
                <a:latin typeface="Times New Roman"/>
                <a:cs typeface="Times New Roman"/>
              </a:rPr>
              <a:t>е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105" dirty="0">
                <a:latin typeface="Times New Roman"/>
                <a:cs typeface="Times New Roman"/>
              </a:rPr>
              <a:t>е</a:t>
            </a:r>
            <a:r>
              <a:rPr sz="2800" spc="-25" dirty="0">
                <a:latin typeface="Times New Roman"/>
                <a:cs typeface="Times New Roman"/>
              </a:rPr>
              <a:t>ч</a:t>
            </a:r>
            <a:r>
              <a:rPr sz="2800" spc="-5" dirty="0">
                <a:latin typeface="Times New Roman"/>
                <a:cs typeface="Times New Roman"/>
              </a:rPr>
              <a:t>ь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3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д</a:t>
            </a:r>
            <a:r>
              <a:rPr sz="2800" spc="-40" dirty="0">
                <a:latin typeface="Times New Roman"/>
                <a:cs typeface="Times New Roman"/>
              </a:rPr>
              <a:t>е</a:t>
            </a:r>
            <a:r>
              <a:rPr sz="2800" spc="-24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ак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к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к  </a:t>
            </a:r>
            <a:r>
              <a:rPr sz="2800" spc="-25" dirty="0">
                <a:latin typeface="Times New Roman"/>
                <a:cs typeface="Times New Roman"/>
              </a:rPr>
              <a:t>это </a:t>
            </a:r>
            <a:r>
              <a:rPr sz="2800" spc="-5" dirty="0">
                <a:latin typeface="Times New Roman"/>
                <a:cs typeface="Times New Roman"/>
              </a:rPr>
              <a:t>повысит </a:t>
            </a:r>
            <a:r>
              <a:rPr sz="2800" spc="-25" dirty="0">
                <a:latin typeface="Times New Roman"/>
                <a:cs typeface="Times New Roman"/>
              </a:rPr>
              <a:t>нагрузку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5" dirty="0">
                <a:latin typeface="Times New Roman"/>
                <a:cs typeface="Times New Roman"/>
              </a:rPr>
              <a:t>учащихся. </a:t>
            </a:r>
            <a:r>
              <a:rPr sz="2800" spc="-35" dirty="0">
                <a:latin typeface="Times New Roman"/>
                <a:cs typeface="Times New Roman"/>
              </a:rPr>
              <a:t>Изучать 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финансовую	</a:t>
            </a:r>
            <a:r>
              <a:rPr sz="2800" dirty="0">
                <a:latin typeface="Times New Roman"/>
                <a:cs typeface="Times New Roman"/>
              </a:rPr>
              <a:t>грамотность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школьники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будут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рамках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предметов</a:t>
            </a:r>
            <a:r>
              <a:rPr sz="2800" spc="-15" dirty="0">
                <a:latin typeface="Times New Roman"/>
                <a:cs typeface="Times New Roman"/>
              </a:rPr>
              <a:t> «История»,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«Математика»,</a:t>
            </a:r>
            <a:endParaRPr sz="2800">
              <a:latin typeface="Times New Roman"/>
              <a:cs typeface="Times New Roman"/>
            </a:endParaRPr>
          </a:p>
          <a:p>
            <a:pPr marL="12700" marR="23114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/>
                <a:cs typeface="Times New Roman"/>
              </a:rPr>
              <a:t>«Обществознание»,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«Информатика»,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«География»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др.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5029200"/>
            <a:ext cx="2628900" cy="182879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493" y="35483"/>
            <a:ext cx="2115249" cy="81922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1585" y="475615"/>
            <a:ext cx="70294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9290" marR="5080" indent="-657225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006FC0"/>
                </a:solidFill>
                <a:latin typeface="Arial Black"/>
                <a:cs typeface="Arial Black"/>
              </a:rPr>
              <a:t>СОЗДАНИЕ</a:t>
            </a:r>
            <a:r>
              <a:rPr sz="2200" spc="4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Arial Black"/>
                <a:cs typeface="Arial Black"/>
              </a:rPr>
              <a:t>УСЛОВИЙ</a:t>
            </a:r>
            <a:r>
              <a:rPr sz="2200" spc="4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Arial Black"/>
                <a:cs typeface="Arial Black"/>
              </a:rPr>
              <a:t>ДЛЯ</a:t>
            </a:r>
            <a:r>
              <a:rPr sz="2200" spc="-1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Arial Black"/>
                <a:cs typeface="Arial Black"/>
              </a:rPr>
              <a:t>ФОРМИРОВАНИЯ </a:t>
            </a:r>
            <a:r>
              <a:rPr sz="2200" spc="-72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006FC0"/>
                </a:solidFill>
                <a:latin typeface="Arial Black"/>
                <a:cs typeface="Arial Black"/>
              </a:rPr>
              <a:t>ФУНКЦИОНАЛЬНОЙ</a:t>
            </a:r>
            <a:r>
              <a:rPr sz="2200" spc="5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006FC0"/>
                </a:solidFill>
                <a:latin typeface="Arial Black"/>
                <a:cs typeface="Arial Black"/>
              </a:rPr>
              <a:t>ГРАМОТНОСТИ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621358"/>
            <a:ext cx="595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определения</a:t>
            </a:r>
            <a:r>
              <a:rPr sz="2800" dirty="0"/>
              <a:t> </a:t>
            </a:r>
            <a:r>
              <a:rPr sz="2800" spc="-5" dirty="0"/>
              <a:t>ФГ : </a:t>
            </a:r>
            <a:r>
              <a:rPr sz="2800" spc="-15" dirty="0"/>
              <a:t>ФГОС</a:t>
            </a:r>
            <a:r>
              <a:rPr sz="2800" spc="15" dirty="0"/>
              <a:t> </a:t>
            </a:r>
            <a:r>
              <a:rPr sz="2800" spc="-10" dirty="0"/>
              <a:t>НОО</a:t>
            </a:r>
            <a:r>
              <a:rPr sz="2800" dirty="0"/>
              <a:t> </a:t>
            </a:r>
            <a:r>
              <a:rPr sz="2800" spc="-10" dirty="0"/>
              <a:t>п.34.2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032628" y="3243783"/>
            <a:ext cx="3870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200" spc="-5" dirty="0">
                <a:latin typeface="Times New Roman"/>
                <a:cs typeface="Times New Roman"/>
              </a:rPr>
              <a:t>-	</a:t>
            </a:r>
            <a:r>
              <a:rPr sz="2200" spc="-10" dirty="0">
                <a:latin typeface="Times New Roman"/>
                <a:cs typeface="Times New Roman"/>
              </a:rPr>
              <a:t>мотивационные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мероприятия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9480" y="2133726"/>
            <a:ext cx="5956300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291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ФГОС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ООО</a:t>
            </a:r>
            <a:r>
              <a:rPr sz="28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п.35.2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40"/>
              </a:spcBef>
              <a:tabLst>
                <a:tab pos="4525645" algn="l"/>
              </a:tabLst>
            </a:pPr>
            <a:r>
              <a:rPr sz="22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Педагогические</a:t>
            </a:r>
            <a:r>
              <a:rPr sz="2200" b="1" u="heavy" spc="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работники</a:t>
            </a:r>
            <a:r>
              <a:rPr sz="22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Учащиеся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2628" y="3914647"/>
            <a:ext cx="3434079" cy="14338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551180" indent="-342900">
              <a:lnSpc>
                <a:spcPts val="2110"/>
              </a:lnSpc>
              <a:spcBef>
                <a:spcPts val="605"/>
              </a:spcBef>
              <a:tabLst>
                <a:tab pos="354965" algn="l"/>
              </a:tabLst>
            </a:pPr>
            <a:r>
              <a:rPr sz="2200" spc="-5" dirty="0">
                <a:latin typeface="Times New Roman"/>
                <a:cs typeface="Times New Roman"/>
              </a:rPr>
              <a:t>-	</a:t>
            </a:r>
            <a:r>
              <a:rPr sz="2200" spc="-10" dirty="0">
                <a:latin typeface="Times New Roman"/>
                <a:cs typeface="Times New Roman"/>
              </a:rPr>
              <a:t>формирование ФГ </a:t>
            </a:r>
            <a:r>
              <a:rPr sz="2200" spc="-5" dirty="0">
                <a:latin typeface="Times New Roman"/>
                <a:cs typeface="Times New Roman"/>
              </a:rPr>
              <a:t>в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урочной,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внеурочной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деятельности,</a:t>
            </a:r>
            <a:endParaRPr sz="2200">
              <a:latin typeface="Times New Roman"/>
              <a:cs typeface="Times New Roman"/>
            </a:endParaRPr>
          </a:p>
          <a:p>
            <a:pPr marL="355600" marR="5080">
              <a:lnSpc>
                <a:spcPct val="80000"/>
              </a:lnSpc>
              <a:spcBef>
                <a:spcPts val="25"/>
              </a:spcBef>
            </a:pPr>
            <a:r>
              <a:rPr sz="2200" spc="-5" dirty="0">
                <a:latin typeface="Times New Roman"/>
                <a:cs typeface="Times New Roman"/>
              </a:rPr>
              <a:t>системе </a:t>
            </a:r>
            <a:r>
              <a:rPr sz="2200" spc="-15" dirty="0">
                <a:latin typeface="Times New Roman"/>
                <a:cs typeface="Times New Roman"/>
              </a:rPr>
              <a:t>дополнительного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образования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2556" y="4450791"/>
            <a:ext cx="1574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480" y="3243783"/>
            <a:ext cx="3338195" cy="22504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4965" marR="679450" indent="-342900">
              <a:lnSpc>
                <a:spcPts val="2110"/>
              </a:lnSpc>
              <a:spcBef>
                <a:spcPts val="610"/>
              </a:spcBef>
              <a:buChar char="-"/>
              <a:tabLst>
                <a:tab pos="354965" algn="l"/>
                <a:tab pos="355600" algn="l"/>
              </a:tabLst>
            </a:pPr>
            <a:r>
              <a:rPr sz="2200" spc="-10" dirty="0">
                <a:latin typeface="Times New Roman"/>
                <a:cs typeface="Times New Roman"/>
              </a:rPr>
              <a:t>повышение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</a:t>
            </a:r>
            <a:r>
              <a:rPr sz="2200" spc="-5" dirty="0">
                <a:latin typeface="Times New Roman"/>
                <a:cs typeface="Times New Roman"/>
              </a:rPr>
              <a:t>ро</a:t>
            </a:r>
            <a:r>
              <a:rPr sz="2200" dirty="0">
                <a:latin typeface="Times New Roman"/>
                <a:cs typeface="Times New Roman"/>
              </a:rPr>
              <a:t>ф</a:t>
            </a:r>
            <a:r>
              <a:rPr sz="2200" spc="50" dirty="0">
                <a:latin typeface="Times New Roman"/>
                <a:cs typeface="Times New Roman"/>
              </a:rPr>
              <a:t>е</a:t>
            </a:r>
            <a:r>
              <a:rPr sz="2200" spc="-5" dirty="0">
                <a:latin typeface="Times New Roman"/>
                <a:cs typeface="Times New Roman"/>
              </a:rPr>
              <a:t>ссион</a:t>
            </a:r>
            <a:r>
              <a:rPr sz="2200" spc="15" dirty="0">
                <a:latin typeface="Times New Roman"/>
                <a:cs typeface="Times New Roman"/>
              </a:rPr>
              <a:t>а</a:t>
            </a:r>
            <a:r>
              <a:rPr sz="2200" spc="-10" dirty="0">
                <a:latin typeface="Times New Roman"/>
                <a:cs typeface="Times New Roman"/>
              </a:rPr>
              <a:t>л</a:t>
            </a:r>
            <a:r>
              <a:rPr sz="2200" spc="-15" dirty="0">
                <a:latin typeface="Times New Roman"/>
                <a:cs typeface="Times New Roman"/>
              </a:rPr>
              <a:t>ь</a:t>
            </a:r>
            <a:r>
              <a:rPr sz="2200" spc="-10" dirty="0">
                <a:latin typeface="Times New Roman"/>
                <a:cs typeface="Times New Roman"/>
              </a:rPr>
              <a:t>ных  </a:t>
            </a:r>
            <a:r>
              <a:rPr sz="2200" spc="-20" dirty="0">
                <a:latin typeface="Times New Roman"/>
                <a:cs typeface="Times New Roman"/>
              </a:rPr>
              <a:t>компетенций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Char char="-"/>
            </a:pPr>
            <a:endParaRPr sz="19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80000"/>
              </a:lnSpc>
              <a:buChar char="-"/>
              <a:tabLst>
                <a:tab pos="354965" algn="l"/>
                <a:tab pos="355600" algn="l"/>
              </a:tabLst>
            </a:pPr>
            <a:r>
              <a:rPr sz="2200" spc="-15" dirty="0">
                <a:latin typeface="Times New Roman"/>
                <a:cs typeface="Times New Roman"/>
              </a:rPr>
              <a:t>включение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r>
              <a:rPr sz="2200" spc="-10" dirty="0">
                <a:latin typeface="Times New Roman"/>
                <a:cs typeface="Times New Roman"/>
              </a:rPr>
              <a:t> рабочие </a:t>
            </a:r>
            <a:r>
              <a:rPr sz="2200" spc="-5" dirty="0">
                <a:latin typeface="Times New Roman"/>
                <a:cs typeface="Times New Roman"/>
              </a:rPr>
              <a:t> программы</a:t>
            </a:r>
            <a:r>
              <a:rPr sz="2200" spc="6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материалов </a:t>
            </a:r>
            <a:r>
              <a:rPr sz="2200" spc="-5" dirty="0">
                <a:latin typeface="Times New Roman"/>
                <a:cs typeface="Times New Roman"/>
              </a:rPr>
              <a:t> с </a:t>
            </a:r>
            <a:r>
              <a:rPr sz="2200" spc="-10" dirty="0">
                <a:latin typeface="Times New Roman"/>
                <a:cs typeface="Times New Roman"/>
              </a:rPr>
              <a:t>целью формирования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оценки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уровня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ФГ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73" y="35610"/>
            <a:ext cx="2109343" cy="80474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162" y="508736"/>
            <a:ext cx="8429625" cy="5840730"/>
          </a:xfrm>
          <a:custGeom>
            <a:avLst/>
            <a:gdLst/>
            <a:ahLst/>
            <a:cxnLst/>
            <a:rect l="l" t="t" r="r" b="b"/>
            <a:pathLst>
              <a:path w="8429625" h="5840730">
                <a:moveTo>
                  <a:pt x="8429625" y="0"/>
                </a:moveTo>
                <a:lnTo>
                  <a:pt x="0" y="0"/>
                </a:lnTo>
                <a:lnTo>
                  <a:pt x="0" y="5840476"/>
                </a:lnTo>
                <a:lnTo>
                  <a:pt x="8429625" y="5840476"/>
                </a:lnTo>
                <a:lnTo>
                  <a:pt x="8429625" y="0"/>
                </a:lnTo>
                <a:close/>
              </a:path>
            </a:pathLst>
          </a:custGeom>
          <a:solidFill>
            <a:srgbClr val="F0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2486" y="459689"/>
            <a:ext cx="592455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>
              <a:lnSpc>
                <a:spcPct val="100000"/>
              </a:lnSpc>
              <a:spcBef>
                <a:spcPts val="100"/>
              </a:spcBef>
            </a:pPr>
            <a:r>
              <a:rPr sz="9600" i="1" spc="-20" dirty="0">
                <a:solidFill>
                  <a:srgbClr val="6E2E9F"/>
                </a:solidFill>
                <a:latin typeface="Times New Roman"/>
                <a:cs typeface="Times New Roman"/>
              </a:rPr>
              <a:t>Спасибо</a:t>
            </a:r>
            <a:r>
              <a:rPr sz="9600" i="1" spc="-20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9600" i="1" spc="-5" dirty="0">
                <a:solidFill>
                  <a:srgbClr val="6E2E9F"/>
                </a:solidFill>
                <a:latin typeface="Times New Roman"/>
                <a:cs typeface="Times New Roman"/>
              </a:rPr>
              <a:t>за </a:t>
            </a:r>
            <a:r>
              <a:rPr sz="9600" i="1" spc="-23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9600" i="1" dirty="0">
                <a:solidFill>
                  <a:srgbClr val="6E2E9F"/>
                </a:solidFill>
                <a:latin typeface="Times New Roman"/>
                <a:cs typeface="Times New Roman"/>
              </a:rPr>
              <a:t>внимание</a:t>
            </a:r>
            <a:endParaRPr sz="9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4623" y="3643261"/>
            <a:ext cx="2286000" cy="2214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5563" y="211328"/>
            <a:ext cx="3228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003BB4"/>
                </a:solidFill>
              </a:rPr>
              <a:t>Федеральный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500498" y="211328"/>
            <a:ext cx="39350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" dirty="0">
                <a:solidFill>
                  <a:srgbClr val="003BB4"/>
                </a:solidFill>
                <a:latin typeface="Times New Roman"/>
                <a:cs typeface="Times New Roman"/>
              </a:rPr>
              <a:t>государственный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5563" y="584719"/>
            <a:ext cx="7859395" cy="192595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4000" b="1" spc="-30" dirty="0">
                <a:solidFill>
                  <a:srgbClr val="003BB4"/>
                </a:solidFill>
                <a:latin typeface="Times New Roman"/>
                <a:cs typeface="Times New Roman"/>
              </a:rPr>
              <a:t>образовательный</a:t>
            </a:r>
            <a:r>
              <a:rPr sz="4000" b="1" spc="24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стандарт</a:t>
            </a:r>
            <a:r>
              <a:rPr sz="4000" b="1" spc="-6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  <a:p>
            <a:pPr marL="12700" marR="5080" indent="214629">
              <a:lnSpc>
                <a:spcPct val="108600"/>
              </a:lnSpc>
              <a:spcBef>
                <a:spcPts val="1010"/>
              </a:spcBef>
              <a:tabLst>
                <a:tab pos="2824480" algn="l"/>
                <a:tab pos="5393055" algn="l"/>
                <a:tab pos="7673340" algn="l"/>
              </a:tabLst>
            </a:pPr>
            <a:r>
              <a:rPr sz="2800" spc="-5" dirty="0">
                <a:latin typeface="Times New Roman"/>
                <a:cs typeface="Times New Roman"/>
              </a:rPr>
              <a:t>со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40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п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сть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5" dirty="0">
                <a:latin typeface="Times New Roman"/>
                <a:cs typeface="Times New Roman"/>
              </a:rPr>
              <a:t>о</a:t>
            </a:r>
            <a:r>
              <a:rPr sz="2800" spc="-100" dirty="0">
                <a:latin typeface="Times New Roman"/>
                <a:cs typeface="Times New Roman"/>
              </a:rPr>
              <a:t>б</a:t>
            </a:r>
            <a:r>
              <a:rPr sz="2800" spc="-35" dirty="0">
                <a:latin typeface="Times New Roman"/>
                <a:cs typeface="Times New Roman"/>
              </a:rPr>
              <a:t>яз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30" dirty="0">
                <a:latin typeface="Times New Roman"/>
                <a:cs typeface="Times New Roman"/>
              </a:rPr>
              <a:t>т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20" dirty="0">
                <a:latin typeface="Times New Roman"/>
                <a:cs typeface="Times New Roman"/>
              </a:rPr>
              <a:t>ль</a:t>
            </a:r>
            <a:r>
              <a:rPr sz="2800" spc="-25" dirty="0">
                <a:latin typeface="Times New Roman"/>
                <a:cs typeface="Times New Roman"/>
              </a:rPr>
              <a:t>ны</a:t>
            </a:r>
            <a:r>
              <a:rPr sz="2800" spc="-5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30" dirty="0">
                <a:latin typeface="Times New Roman"/>
                <a:cs typeface="Times New Roman"/>
              </a:rPr>
              <a:t>т</a:t>
            </a:r>
            <a:r>
              <a:rPr sz="2800" spc="-5" dirty="0">
                <a:latin typeface="Times New Roman"/>
                <a:cs typeface="Times New Roman"/>
              </a:rPr>
              <a:t>ребо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2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ни</a:t>
            </a:r>
            <a:r>
              <a:rPr sz="2800" spc="-5" dirty="0">
                <a:latin typeface="Times New Roman"/>
                <a:cs typeface="Times New Roman"/>
              </a:rPr>
              <a:t>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к  </a:t>
            </a:r>
            <a:r>
              <a:rPr sz="2800" spc="-20" dirty="0">
                <a:latin typeface="Times New Roman"/>
                <a:cs typeface="Times New Roman"/>
              </a:rPr>
              <a:t>образованию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определенного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уровня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 (или)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63" y="2485466"/>
            <a:ext cx="8155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388235" algn="l"/>
                <a:tab pos="5306060" algn="l"/>
                <a:tab pos="61455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пр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ф</a:t>
            </a:r>
            <a:r>
              <a:rPr sz="2800" spc="5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с</a:t>
            </a:r>
            <a:r>
              <a:rPr sz="2800" spc="-10" dirty="0">
                <a:latin typeface="Times New Roman"/>
                <a:cs typeface="Times New Roman"/>
              </a:rPr>
              <a:t>ии</a:t>
            </a:r>
            <a:r>
              <a:rPr sz="2800" spc="-5" dirty="0">
                <a:latin typeface="Times New Roman"/>
                <a:cs typeface="Times New Roman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специ</a:t>
            </a:r>
            <a:r>
              <a:rPr sz="2800" spc="1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ь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7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сти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-6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п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а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25" dirty="0">
                <a:latin typeface="Times New Roman"/>
                <a:cs typeface="Times New Roman"/>
              </a:rPr>
              <a:t>ле</a:t>
            </a:r>
            <a:r>
              <a:rPr sz="2800" spc="-15" dirty="0">
                <a:latin typeface="Times New Roman"/>
                <a:cs typeface="Times New Roman"/>
              </a:rPr>
              <a:t>ни</a:t>
            </a:r>
            <a:r>
              <a:rPr sz="2800" spc="-5" dirty="0">
                <a:latin typeface="Times New Roman"/>
                <a:cs typeface="Times New Roman"/>
              </a:rPr>
              <a:t>ю  </a:t>
            </a:r>
            <a:r>
              <a:rPr sz="2800" spc="-45" dirty="0">
                <a:latin typeface="Times New Roman"/>
                <a:cs typeface="Times New Roman"/>
              </a:rPr>
              <a:t>подготовки,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4950" y="2912491"/>
            <a:ext cx="5953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42210" algn="l"/>
                <a:tab pos="4700905" algn="l"/>
              </a:tabLst>
            </a:pPr>
            <a:r>
              <a:rPr sz="2800" spc="-5" dirty="0">
                <a:latin typeface="Times New Roman"/>
                <a:cs typeface="Times New Roman"/>
              </a:rPr>
              <a:t>утвержденных	</a:t>
            </a:r>
            <a:r>
              <a:rPr sz="2800" spc="-15" dirty="0">
                <a:latin typeface="Times New Roman"/>
                <a:cs typeface="Times New Roman"/>
              </a:rPr>
              <a:t>федеральным	</a:t>
            </a:r>
            <a:r>
              <a:rPr sz="2800" spc="-20" dirty="0">
                <a:latin typeface="Times New Roman"/>
                <a:cs typeface="Times New Roman"/>
              </a:rPr>
              <a:t>органом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9873" y="3339210"/>
            <a:ext cx="5420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86860" algn="l"/>
              </a:tabLst>
            </a:pPr>
            <a:r>
              <a:rPr sz="2800" spc="-20" dirty="0">
                <a:latin typeface="Times New Roman"/>
                <a:cs typeface="Times New Roman"/>
              </a:rPr>
              <a:t>власти,</a:t>
            </a:r>
            <a:r>
              <a:rPr sz="2800" spc="3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осуществляющим	</a:t>
            </a:r>
            <a:r>
              <a:rPr sz="2800" spc="-30" dirty="0">
                <a:latin typeface="Times New Roman"/>
                <a:cs typeface="Times New Roman"/>
              </a:rPr>
              <a:t>функции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563" y="3339210"/>
            <a:ext cx="24892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98830" algn="l"/>
              </a:tabLst>
            </a:pP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35" dirty="0">
                <a:latin typeface="Times New Roman"/>
                <a:cs typeface="Times New Roman"/>
              </a:rPr>
              <a:t>с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spc="-20" dirty="0">
                <a:latin typeface="Times New Roman"/>
                <a:cs typeface="Times New Roman"/>
              </a:rPr>
              <a:t>л</a:t>
            </a:r>
            <a:r>
              <a:rPr sz="2800" spc="-10" dirty="0">
                <a:latin typeface="Times New Roman"/>
                <a:cs typeface="Times New Roman"/>
              </a:rPr>
              <a:t>нит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ь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20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й  по	</a:t>
            </a:r>
            <a:r>
              <a:rPr sz="2800" spc="-35" dirty="0">
                <a:latin typeface="Times New Roman"/>
                <a:cs typeface="Times New Roman"/>
              </a:rPr>
              <a:t>выработке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7642" y="3765880"/>
            <a:ext cx="4979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26715" algn="l"/>
                <a:tab pos="4775200" algn="l"/>
              </a:tabLst>
            </a:pPr>
            <a:r>
              <a:rPr sz="2800" spc="-100" dirty="0">
                <a:latin typeface="Times New Roman"/>
                <a:cs typeface="Times New Roman"/>
              </a:rPr>
              <a:t>г</a:t>
            </a:r>
            <a:r>
              <a:rPr sz="2800" spc="45" dirty="0">
                <a:latin typeface="Times New Roman"/>
                <a:cs typeface="Times New Roman"/>
              </a:rPr>
              <a:t>о</a:t>
            </a:r>
            <a:r>
              <a:rPr sz="2800" spc="-75" dirty="0">
                <a:latin typeface="Times New Roman"/>
                <a:cs typeface="Times New Roman"/>
              </a:rPr>
              <a:t>с</a:t>
            </a:r>
            <a:r>
              <a:rPr sz="2800" spc="-204" dirty="0">
                <a:latin typeface="Times New Roman"/>
                <a:cs typeface="Times New Roman"/>
              </a:rPr>
              <a:t>у</a:t>
            </a:r>
            <a:r>
              <a:rPr sz="2800" spc="-5" dirty="0">
                <a:latin typeface="Times New Roman"/>
                <a:cs typeface="Times New Roman"/>
              </a:rPr>
              <a:t>д</a:t>
            </a:r>
            <a:r>
              <a:rPr sz="2800" spc="-4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с</a:t>
            </a:r>
            <a:r>
              <a:rPr sz="2800" spc="-30" dirty="0">
                <a:latin typeface="Times New Roman"/>
                <a:cs typeface="Times New Roman"/>
              </a:rPr>
              <a:t>т</a:t>
            </a: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-40" dirty="0">
                <a:latin typeface="Times New Roman"/>
                <a:cs typeface="Times New Roman"/>
              </a:rPr>
              <a:t>е</a:t>
            </a:r>
            <a:r>
              <a:rPr sz="2800" spc="-30" dirty="0">
                <a:latin typeface="Times New Roman"/>
                <a:cs typeface="Times New Roman"/>
              </a:rPr>
              <a:t>нн</a:t>
            </a:r>
            <a:r>
              <a:rPr sz="2800" spc="-5" dirty="0">
                <a:latin typeface="Times New Roman"/>
                <a:cs typeface="Times New Roman"/>
              </a:rPr>
              <a:t>ой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п</a:t>
            </a:r>
            <a:r>
              <a:rPr sz="2800" spc="-50" dirty="0">
                <a:latin typeface="Times New Roman"/>
                <a:cs typeface="Times New Roman"/>
              </a:rPr>
              <a:t>о</a:t>
            </a:r>
            <a:r>
              <a:rPr sz="2800" spc="-25" dirty="0">
                <a:latin typeface="Times New Roman"/>
                <a:cs typeface="Times New Roman"/>
              </a:rPr>
              <a:t>л</a:t>
            </a:r>
            <a:r>
              <a:rPr sz="2800" spc="-10" dirty="0">
                <a:latin typeface="Times New Roman"/>
                <a:cs typeface="Times New Roman"/>
              </a:rPr>
              <a:t>ити</a:t>
            </a:r>
            <a:r>
              <a:rPr sz="2800" spc="-30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20406" y="4192904"/>
            <a:ext cx="909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20" dirty="0">
                <a:latin typeface="Times New Roman"/>
                <a:cs typeface="Times New Roman"/>
              </a:rPr>
              <a:t>с</a:t>
            </a:r>
            <a:r>
              <a:rPr sz="2800" spc="-5" dirty="0">
                <a:latin typeface="Times New Roman"/>
                <a:cs typeface="Times New Roman"/>
              </a:rPr>
              <a:t>фере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5563" y="4192904"/>
            <a:ext cx="6950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140200" algn="l"/>
                <a:tab pos="67691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20" dirty="0">
                <a:latin typeface="Times New Roman"/>
                <a:cs typeface="Times New Roman"/>
              </a:rPr>
              <a:t>о</a:t>
            </a:r>
            <a:r>
              <a:rPr sz="2800" spc="-60" dirty="0">
                <a:latin typeface="Times New Roman"/>
                <a:cs typeface="Times New Roman"/>
              </a:rPr>
              <a:t>р</a:t>
            </a:r>
            <a:r>
              <a:rPr sz="2800" spc="-50" dirty="0">
                <a:latin typeface="Times New Roman"/>
                <a:cs typeface="Times New Roman"/>
              </a:rPr>
              <a:t>м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т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2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2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-</a:t>
            </a:r>
            <a:r>
              <a:rPr sz="2800" spc="-25" dirty="0">
                <a:latin typeface="Times New Roman"/>
                <a:cs typeface="Times New Roman"/>
              </a:rPr>
              <a:t>п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30" dirty="0">
                <a:latin typeface="Times New Roman"/>
                <a:cs typeface="Times New Roman"/>
              </a:rPr>
              <a:t>а</a:t>
            </a:r>
            <a:r>
              <a:rPr sz="2800" spc="-45" dirty="0">
                <a:latin typeface="Times New Roman"/>
                <a:cs typeface="Times New Roman"/>
              </a:rPr>
              <a:t>в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60" dirty="0">
                <a:latin typeface="Times New Roman"/>
                <a:cs typeface="Times New Roman"/>
              </a:rPr>
              <a:t>о</a:t>
            </a:r>
            <a:r>
              <a:rPr sz="2800" spc="-25" dirty="0">
                <a:latin typeface="Times New Roman"/>
                <a:cs typeface="Times New Roman"/>
              </a:rPr>
              <a:t>м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е</a:t>
            </a:r>
            <a:r>
              <a:rPr sz="2800" spc="-10" dirty="0">
                <a:latin typeface="Times New Roman"/>
                <a:cs typeface="Times New Roman"/>
              </a:rPr>
              <a:t>г</a:t>
            </a:r>
            <a:r>
              <a:rPr sz="2800" spc="-14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р</a:t>
            </a:r>
            <a:r>
              <a:rPr sz="2800" spc="-2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40" dirty="0">
                <a:latin typeface="Times New Roman"/>
                <a:cs typeface="Times New Roman"/>
              </a:rPr>
              <a:t>а</a:t>
            </a:r>
            <a:r>
              <a:rPr sz="2800" spc="-25" dirty="0">
                <a:latin typeface="Times New Roman"/>
                <a:cs typeface="Times New Roman"/>
              </a:rPr>
              <a:t>н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5" dirty="0">
                <a:latin typeface="Times New Roman"/>
                <a:cs typeface="Times New Roman"/>
              </a:rPr>
              <a:t>ю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Times New Roman"/>
                <a:cs typeface="Times New Roman"/>
              </a:rPr>
              <a:t>в  </a:t>
            </a:r>
            <a:r>
              <a:rPr sz="2800" spc="-20" dirty="0">
                <a:latin typeface="Times New Roman"/>
                <a:cs typeface="Times New Roman"/>
              </a:rPr>
              <a:t>образования.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5430723"/>
            <a:ext cx="7814309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99635" algn="l"/>
              </a:tabLst>
            </a:pP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Ф</a:t>
            </a:r>
            <a:r>
              <a:rPr sz="3200" b="1" spc="-90" dirty="0">
                <a:solidFill>
                  <a:srgbClr val="003BB4"/>
                </a:solidFill>
                <a:latin typeface="Times New Roman"/>
                <a:cs typeface="Times New Roman"/>
              </a:rPr>
              <a:t>Г</a:t>
            </a:r>
            <a:r>
              <a:rPr sz="3200" b="1" spc="35" dirty="0">
                <a:solidFill>
                  <a:srgbClr val="003BB4"/>
                </a:solidFill>
                <a:latin typeface="Times New Roman"/>
                <a:cs typeface="Times New Roman"/>
              </a:rPr>
              <a:t>О</a:t>
            </a:r>
            <a:r>
              <a:rPr sz="3200" b="1" dirty="0">
                <a:solidFill>
                  <a:srgbClr val="003BB4"/>
                </a:solidFill>
                <a:latin typeface="Times New Roman"/>
                <a:cs typeface="Times New Roman"/>
              </a:rPr>
              <a:t>С</a:t>
            </a:r>
            <a:r>
              <a:rPr sz="3200" b="1" spc="-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— </a:t>
            </a:r>
            <a:r>
              <a:rPr sz="3200" spc="-5" dirty="0">
                <a:latin typeface="Times New Roman"/>
                <a:cs typeface="Times New Roman"/>
              </a:rPr>
              <a:t>э</a:t>
            </a:r>
            <a:r>
              <a:rPr sz="3200" spc="-30" dirty="0">
                <a:latin typeface="Times New Roman"/>
                <a:cs typeface="Times New Roman"/>
              </a:rPr>
              <a:t>т</a:t>
            </a:r>
            <a:r>
              <a:rPr sz="3200" dirty="0">
                <a:latin typeface="Times New Roman"/>
                <a:cs typeface="Times New Roman"/>
              </a:rPr>
              <a:t>о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ф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унд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т	о</a:t>
            </a:r>
            <a:r>
              <a:rPr sz="3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32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тельн</a:t>
            </a:r>
            <a:r>
              <a:rPr sz="3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й  деятельности.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91" y="236677"/>
            <a:ext cx="1073150" cy="587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FF0000"/>
                </a:solidFill>
                <a:latin typeface="Times New Roman"/>
                <a:cs typeface="Times New Roman"/>
              </a:rPr>
              <a:t>Ф  Г </a:t>
            </a:r>
            <a:r>
              <a:rPr sz="9600" b="1" spc="-2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600" b="1" dirty="0">
                <a:solidFill>
                  <a:srgbClr val="FF0000"/>
                </a:solidFill>
                <a:latin typeface="Times New Roman"/>
                <a:cs typeface="Times New Roman"/>
              </a:rPr>
              <a:t>О </a:t>
            </a:r>
            <a:r>
              <a:rPr sz="9600" b="1" spc="-2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600" b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endParaRPr sz="9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609549"/>
            <a:ext cx="7467600" cy="55471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635" y="262889"/>
            <a:ext cx="7840345" cy="4433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4890" marR="937260" indent="-497205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003BB4"/>
                </a:solidFill>
                <a:latin typeface="Times New Roman"/>
                <a:cs typeface="Times New Roman"/>
              </a:rPr>
              <a:t>Три</a:t>
            </a:r>
            <a:r>
              <a:rPr sz="4400" b="1" spc="-140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4400" b="1" spc="-10" dirty="0">
                <a:solidFill>
                  <a:srgbClr val="003BB4"/>
                </a:solidFill>
                <a:latin typeface="Times New Roman"/>
                <a:cs typeface="Times New Roman"/>
              </a:rPr>
              <a:t>поколения </a:t>
            </a:r>
            <a:r>
              <a:rPr sz="4400" b="1" spc="-1085" dirty="0">
                <a:solidFill>
                  <a:srgbClr val="003BB4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003BB4"/>
                </a:solidFill>
                <a:latin typeface="Times New Roman"/>
                <a:cs typeface="Times New Roman"/>
              </a:rPr>
              <a:t>стандартов</a:t>
            </a:r>
            <a:endParaRPr sz="4400">
              <a:latin typeface="Times New Roman"/>
              <a:cs typeface="Times New Roman"/>
            </a:endParaRPr>
          </a:p>
          <a:p>
            <a:pPr marL="355600" indent="-342900">
              <a:lnSpc>
                <a:spcPts val="5660"/>
              </a:lnSpc>
              <a:buFont typeface="Tahoma"/>
              <a:buChar char="•"/>
              <a:tabLst>
                <a:tab pos="355600" algn="l"/>
              </a:tabLst>
            </a:pPr>
            <a:r>
              <a:rPr sz="4800" spc="-35" dirty="0">
                <a:latin typeface="Times New Roman"/>
                <a:cs typeface="Times New Roman"/>
              </a:rPr>
              <a:t>ФГОС</a:t>
            </a:r>
            <a:r>
              <a:rPr sz="4800" spc="-45" dirty="0">
                <a:latin typeface="Times New Roman"/>
                <a:cs typeface="Times New Roman"/>
              </a:rPr>
              <a:t> </a:t>
            </a:r>
            <a:r>
              <a:rPr sz="4800" spc="-25" dirty="0">
                <a:latin typeface="Times New Roman"/>
                <a:cs typeface="Times New Roman"/>
              </a:rPr>
              <a:t>принято </a:t>
            </a:r>
            <a:r>
              <a:rPr sz="4800" dirty="0">
                <a:latin typeface="Times New Roman"/>
                <a:cs typeface="Times New Roman"/>
              </a:rPr>
              <a:t>делить</a:t>
            </a:r>
            <a:r>
              <a:rPr sz="4800" spc="-4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на</a:t>
            </a:r>
            <a:endParaRPr sz="4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05"/>
              </a:spcBef>
              <a:tabLst>
                <a:tab pos="1412875" algn="l"/>
                <a:tab pos="4516120" algn="l"/>
              </a:tabLst>
            </a:pPr>
            <a:r>
              <a:rPr sz="4800" spc="20" dirty="0">
                <a:latin typeface="Times New Roman"/>
                <a:cs typeface="Times New Roman"/>
              </a:rPr>
              <a:t>три	</a:t>
            </a:r>
            <a:r>
              <a:rPr sz="4800" spc="-70" dirty="0">
                <a:latin typeface="Times New Roman"/>
                <a:cs typeface="Times New Roman"/>
              </a:rPr>
              <a:t>поколения</a:t>
            </a:r>
            <a:r>
              <a:rPr sz="4800" spc="-1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—</a:t>
            </a:r>
            <a:r>
              <a:rPr sz="4800" spc="-20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в </a:t>
            </a:r>
            <a:r>
              <a:rPr sz="4800" spc="5" dirty="0">
                <a:latin typeface="Times New Roman"/>
                <a:cs typeface="Times New Roman"/>
              </a:rPr>
              <a:t> зависимости</a:t>
            </a:r>
            <a:r>
              <a:rPr sz="4800" spc="65" dirty="0">
                <a:latin typeface="Times New Roman"/>
                <a:cs typeface="Times New Roman"/>
              </a:rPr>
              <a:t> </a:t>
            </a:r>
            <a:r>
              <a:rPr sz="4800" spc="-50" dirty="0">
                <a:latin typeface="Times New Roman"/>
                <a:cs typeface="Times New Roman"/>
              </a:rPr>
              <a:t>от	</a:t>
            </a:r>
            <a:r>
              <a:rPr sz="4800" spc="-70" dirty="0">
                <a:latin typeface="Times New Roman"/>
                <a:cs typeface="Times New Roman"/>
              </a:rPr>
              <a:t>того,</a:t>
            </a:r>
            <a:r>
              <a:rPr sz="4800" spc="105" dirty="0">
                <a:latin typeface="Times New Roman"/>
                <a:cs typeface="Times New Roman"/>
              </a:rPr>
              <a:t> </a:t>
            </a:r>
            <a:r>
              <a:rPr sz="4800" dirty="0">
                <a:latin typeface="Times New Roman"/>
                <a:cs typeface="Times New Roman"/>
              </a:rPr>
              <a:t>в</a:t>
            </a:r>
            <a:r>
              <a:rPr sz="4800" spc="-120" dirty="0">
                <a:latin typeface="Times New Roman"/>
                <a:cs typeface="Times New Roman"/>
              </a:rPr>
              <a:t> </a:t>
            </a:r>
            <a:r>
              <a:rPr sz="4800" spc="-35" dirty="0">
                <a:latin typeface="Times New Roman"/>
                <a:cs typeface="Times New Roman"/>
              </a:rPr>
              <a:t>каких </a:t>
            </a:r>
            <a:r>
              <a:rPr sz="4800" spc="-1185" dirty="0">
                <a:latin typeface="Times New Roman"/>
                <a:cs typeface="Times New Roman"/>
              </a:rPr>
              <a:t> </a:t>
            </a:r>
            <a:r>
              <a:rPr sz="4800" spc="-105" dirty="0">
                <a:latin typeface="Times New Roman"/>
                <a:cs typeface="Times New Roman"/>
              </a:rPr>
              <a:t>годах</a:t>
            </a:r>
            <a:r>
              <a:rPr sz="4800" spc="-5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они</a:t>
            </a:r>
            <a:r>
              <a:rPr sz="4800" spc="-1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применялись.</a:t>
            </a:r>
            <a:endParaRPr sz="4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981200" cy="948055"/>
            <a:chOff x="0" y="0"/>
            <a:chExt cx="1981200" cy="94805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892300" cy="948055"/>
            </a:xfrm>
            <a:custGeom>
              <a:avLst/>
              <a:gdLst/>
              <a:ahLst/>
              <a:cxnLst/>
              <a:rect l="l" t="t" r="r" b="b"/>
              <a:pathLst>
                <a:path w="1892300" h="948055">
                  <a:moveTo>
                    <a:pt x="1892300" y="0"/>
                  </a:moveTo>
                  <a:lnTo>
                    <a:pt x="0" y="0"/>
                  </a:lnTo>
                  <a:lnTo>
                    <a:pt x="0" y="947801"/>
                  </a:lnTo>
                  <a:lnTo>
                    <a:pt x="1522222" y="947801"/>
                  </a:lnTo>
                  <a:lnTo>
                    <a:pt x="1522222" y="943482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1779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727" y="644474"/>
            <a:ext cx="4674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3BB4"/>
                </a:solidFill>
              </a:rPr>
              <a:t>Первое</a:t>
            </a:r>
            <a:r>
              <a:rPr spc="-90" dirty="0">
                <a:solidFill>
                  <a:srgbClr val="003BB4"/>
                </a:solidFill>
              </a:rPr>
              <a:t> </a:t>
            </a:r>
            <a:r>
              <a:rPr spc="-10" dirty="0">
                <a:solidFill>
                  <a:srgbClr val="003BB4"/>
                </a:solidFill>
              </a:rPr>
              <a:t>поколение</a:t>
            </a:r>
            <a:r>
              <a:rPr spc="-135" dirty="0">
                <a:solidFill>
                  <a:srgbClr val="003BB4"/>
                </a:solidFill>
              </a:rPr>
              <a:t> </a:t>
            </a:r>
            <a:r>
              <a:rPr spc="-10" dirty="0">
                <a:solidFill>
                  <a:srgbClr val="003BB4"/>
                </a:solidFill>
              </a:rPr>
              <a:t>ФГОС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612772"/>
            <a:ext cx="7658734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28980" indent="-34290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latin typeface="Times New Roman"/>
                <a:cs typeface="Times New Roman"/>
              </a:rPr>
              <a:t>Были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приняты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в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2004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80" dirty="0">
                <a:latin typeface="Times New Roman"/>
                <a:cs typeface="Times New Roman"/>
              </a:rPr>
              <a:t>году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назывались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государственными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образовательными</a:t>
            </a:r>
            <a:endParaRPr sz="30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sz="3000" dirty="0">
                <a:latin typeface="Times New Roman"/>
                <a:cs typeface="Times New Roman"/>
              </a:rPr>
              <a:t>стандартами. </a:t>
            </a:r>
            <a:r>
              <a:rPr sz="3000" spc="-5" dirty="0">
                <a:latin typeface="Times New Roman"/>
                <a:cs typeface="Times New Roman"/>
              </a:rPr>
              <a:t>Основной целью Стандарта </a:t>
            </a:r>
            <a:r>
              <a:rPr sz="3000" dirty="0">
                <a:latin typeface="Times New Roman"/>
                <a:cs typeface="Times New Roman"/>
              </a:rPr>
              <a:t> 2004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70" dirty="0">
                <a:latin typeface="Times New Roman"/>
                <a:cs typeface="Times New Roman"/>
              </a:rPr>
              <a:t>года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был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не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Times New Roman"/>
                <a:cs typeface="Times New Roman"/>
              </a:rPr>
              <a:t>личностный,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а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предметный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114" dirty="0">
                <a:latin typeface="Times New Roman"/>
                <a:cs typeface="Times New Roman"/>
              </a:rPr>
              <a:t>результат,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ввиду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чего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Стандарт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быстро</a:t>
            </a:r>
            <a:endParaRPr sz="3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000" dirty="0">
                <a:latin typeface="Times New Roman"/>
                <a:cs typeface="Times New Roman"/>
              </a:rPr>
              <a:t>устарел.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981200" cy="948055"/>
            <a:chOff x="0" y="0"/>
            <a:chExt cx="1981200" cy="9480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92300" cy="948055"/>
            </a:xfrm>
            <a:custGeom>
              <a:avLst/>
              <a:gdLst/>
              <a:ahLst/>
              <a:cxnLst/>
              <a:rect l="l" t="t" r="r" b="b"/>
              <a:pathLst>
                <a:path w="1892300" h="948055">
                  <a:moveTo>
                    <a:pt x="1892300" y="0"/>
                  </a:moveTo>
                  <a:lnTo>
                    <a:pt x="0" y="0"/>
                  </a:lnTo>
                  <a:lnTo>
                    <a:pt x="0" y="947801"/>
                  </a:lnTo>
                  <a:lnTo>
                    <a:pt x="1522222" y="947801"/>
                  </a:lnTo>
                  <a:lnTo>
                    <a:pt x="1522222" y="943482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1779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4409516"/>
            <a:ext cx="4114800" cy="21249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71010" marR="5080" indent="-1365885">
              <a:lnSpc>
                <a:spcPct val="139700"/>
              </a:lnSpc>
              <a:spcBef>
                <a:spcPts val="95"/>
              </a:spcBef>
              <a:tabLst>
                <a:tab pos="5955030" algn="l"/>
              </a:tabLst>
            </a:pPr>
            <a:r>
              <a:rPr sz="2800" spc="-25" dirty="0">
                <a:solidFill>
                  <a:srgbClr val="003BB4"/>
                </a:solidFill>
              </a:rPr>
              <a:t>Вт</a:t>
            </a:r>
            <a:r>
              <a:rPr sz="2800" spc="-5" dirty="0">
                <a:solidFill>
                  <a:srgbClr val="003BB4"/>
                </a:solidFill>
              </a:rPr>
              <a:t>о</a:t>
            </a:r>
            <a:r>
              <a:rPr sz="2800" spc="-20" dirty="0">
                <a:solidFill>
                  <a:srgbClr val="003BB4"/>
                </a:solidFill>
              </a:rPr>
              <a:t>р</a:t>
            </a:r>
            <a:r>
              <a:rPr sz="2800" spc="-5" dirty="0">
                <a:solidFill>
                  <a:srgbClr val="003BB4"/>
                </a:solidFill>
              </a:rPr>
              <a:t>ое</a:t>
            </a:r>
            <a:r>
              <a:rPr sz="2800" spc="-15" dirty="0">
                <a:solidFill>
                  <a:srgbClr val="003BB4"/>
                </a:solidFill>
              </a:rPr>
              <a:t> </a:t>
            </a:r>
            <a:r>
              <a:rPr sz="2800" spc="-20" dirty="0">
                <a:solidFill>
                  <a:srgbClr val="003BB4"/>
                </a:solidFill>
              </a:rPr>
              <a:t>п</a:t>
            </a:r>
            <a:r>
              <a:rPr sz="2800" spc="-5" dirty="0">
                <a:solidFill>
                  <a:srgbClr val="003BB4"/>
                </a:solidFill>
              </a:rPr>
              <a:t>о</a:t>
            </a:r>
            <a:r>
              <a:rPr sz="2800" spc="-25" dirty="0">
                <a:solidFill>
                  <a:srgbClr val="003BB4"/>
                </a:solidFill>
              </a:rPr>
              <a:t>к</a:t>
            </a:r>
            <a:r>
              <a:rPr sz="2800" spc="-5" dirty="0">
                <a:solidFill>
                  <a:srgbClr val="003BB4"/>
                </a:solidFill>
              </a:rPr>
              <a:t>о</a:t>
            </a:r>
            <a:r>
              <a:rPr sz="2800" spc="-20" dirty="0">
                <a:solidFill>
                  <a:srgbClr val="003BB4"/>
                </a:solidFill>
              </a:rPr>
              <a:t>л</a:t>
            </a:r>
            <a:r>
              <a:rPr sz="2800" spc="-25" dirty="0">
                <a:solidFill>
                  <a:srgbClr val="003BB4"/>
                </a:solidFill>
              </a:rPr>
              <a:t>е</a:t>
            </a:r>
            <a:r>
              <a:rPr sz="2800" spc="-20" dirty="0">
                <a:solidFill>
                  <a:srgbClr val="003BB4"/>
                </a:solidFill>
              </a:rPr>
              <a:t>ни</a:t>
            </a:r>
            <a:r>
              <a:rPr sz="2800" spc="-5" dirty="0">
                <a:solidFill>
                  <a:srgbClr val="003BB4"/>
                </a:solidFill>
              </a:rPr>
              <a:t>е</a:t>
            </a:r>
            <a:r>
              <a:rPr sz="2800" dirty="0">
                <a:solidFill>
                  <a:srgbClr val="003BB4"/>
                </a:solidFill>
              </a:rPr>
              <a:t>	</a:t>
            </a:r>
            <a:r>
              <a:rPr sz="2800" spc="-25" dirty="0">
                <a:solidFill>
                  <a:srgbClr val="003BB4"/>
                </a:solidFill>
              </a:rPr>
              <a:t>образо</a:t>
            </a:r>
            <a:r>
              <a:rPr sz="2800" spc="-30" dirty="0">
                <a:solidFill>
                  <a:srgbClr val="003BB4"/>
                </a:solidFill>
              </a:rPr>
              <a:t>в</a:t>
            </a:r>
            <a:r>
              <a:rPr sz="2800" spc="-25" dirty="0">
                <a:solidFill>
                  <a:srgbClr val="003BB4"/>
                </a:solidFill>
              </a:rPr>
              <a:t>а</a:t>
            </a:r>
            <a:r>
              <a:rPr sz="2800" spc="-35" dirty="0">
                <a:solidFill>
                  <a:srgbClr val="003BB4"/>
                </a:solidFill>
              </a:rPr>
              <a:t>т</a:t>
            </a:r>
            <a:r>
              <a:rPr sz="2800" spc="-40" dirty="0">
                <a:solidFill>
                  <a:srgbClr val="003BB4"/>
                </a:solidFill>
              </a:rPr>
              <a:t>е</a:t>
            </a:r>
            <a:r>
              <a:rPr sz="2800" spc="-25" dirty="0">
                <a:solidFill>
                  <a:srgbClr val="003BB4"/>
                </a:solidFill>
              </a:rPr>
              <a:t>л</a:t>
            </a:r>
            <a:r>
              <a:rPr sz="2800" spc="-35" dirty="0">
                <a:solidFill>
                  <a:srgbClr val="003BB4"/>
                </a:solidFill>
              </a:rPr>
              <a:t>ьн</a:t>
            </a:r>
            <a:r>
              <a:rPr sz="2800" spc="-30" dirty="0">
                <a:solidFill>
                  <a:srgbClr val="003BB4"/>
                </a:solidFill>
              </a:rPr>
              <a:t>ы</a:t>
            </a:r>
            <a:r>
              <a:rPr sz="2800" spc="-5" dirty="0">
                <a:solidFill>
                  <a:srgbClr val="003BB4"/>
                </a:solidFill>
              </a:rPr>
              <a:t>х  </a:t>
            </a:r>
            <a:r>
              <a:rPr sz="2800" spc="-15" dirty="0">
                <a:solidFill>
                  <a:srgbClr val="003BB4"/>
                </a:solidFill>
              </a:rPr>
              <a:t>стандартов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1892" y="1609471"/>
            <a:ext cx="8494395" cy="208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355600" algn="l"/>
              </a:tabLst>
            </a:pPr>
            <a:r>
              <a:rPr sz="2700" spc="-20" dirty="0">
                <a:latin typeface="Times New Roman"/>
                <a:cs typeface="Times New Roman"/>
              </a:rPr>
              <a:t>ФГОС </a:t>
            </a:r>
            <a:r>
              <a:rPr sz="2700" spc="-55" dirty="0">
                <a:latin typeface="Times New Roman"/>
                <a:cs typeface="Times New Roman"/>
              </a:rPr>
              <a:t>второго </a:t>
            </a:r>
            <a:r>
              <a:rPr sz="2700" spc="-45" dirty="0">
                <a:latin typeface="Times New Roman"/>
                <a:cs typeface="Times New Roman"/>
              </a:rPr>
              <a:t>поколения </a:t>
            </a:r>
            <a:r>
              <a:rPr sz="2700" spc="-20" dirty="0">
                <a:latin typeface="Times New Roman"/>
                <a:cs typeface="Times New Roman"/>
              </a:rPr>
              <a:t>разрабатывались </a:t>
            </a:r>
            <a:r>
              <a:rPr sz="2700" dirty="0">
                <a:latin typeface="Times New Roman"/>
                <a:cs typeface="Times New Roman"/>
              </a:rPr>
              <a:t>с 2009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по </a:t>
            </a:r>
            <a:r>
              <a:rPr sz="2700" dirty="0">
                <a:latin typeface="Times New Roman"/>
                <a:cs typeface="Times New Roman"/>
              </a:rPr>
              <a:t> 2012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70" dirty="0">
                <a:latin typeface="Times New Roman"/>
                <a:cs typeface="Times New Roman"/>
              </a:rPr>
              <a:t>год.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Акцент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в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них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сделан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на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развитие 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универсальных </a:t>
            </a:r>
            <a:r>
              <a:rPr sz="2700" spc="-5" dirty="0">
                <a:latin typeface="Times New Roman"/>
                <a:cs typeface="Times New Roman"/>
              </a:rPr>
              <a:t>учебных </a:t>
            </a:r>
            <a:r>
              <a:rPr sz="2700" spc="-20" dirty="0">
                <a:latin typeface="Times New Roman"/>
                <a:cs typeface="Times New Roman"/>
              </a:rPr>
              <a:t>умений, </a:t>
            </a:r>
            <a:r>
              <a:rPr sz="2700" spc="-35" dirty="0">
                <a:latin typeface="Times New Roman"/>
                <a:cs typeface="Times New Roman"/>
              </a:rPr>
              <a:t>то </a:t>
            </a:r>
            <a:r>
              <a:rPr sz="2700" spc="25" dirty="0">
                <a:latin typeface="Times New Roman"/>
                <a:cs typeface="Times New Roman"/>
              </a:rPr>
              <a:t>есть </a:t>
            </a:r>
            <a:r>
              <a:rPr sz="2700" spc="20" dirty="0">
                <a:latin typeface="Times New Roman"/>
                <a:cs typeface="Times New Roman"/>
              </a:rPr>
              <a:t>способности 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самостоятельно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35" dirty="0">
                <a:latin typeface="Times New Roman"/>
                <a:cs typeface="Times New Roman"/>
              </a:rPr>
              <a:t>добывать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информацию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использованием</a:t>
            </a:r>
            <a:r>
              <a:rPr sz="2700" spc="7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технологий</a:t>
            </a:r>
            <a:r>
              <a:rPr sz="2700" spc="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и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коммуникации</a:t>
            </a:r>
            <a:r>
              <a:rPr sz="2700" spc="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с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spc="-45" dirty="0">
                <a:latin typeface="Times New Roman"/>
                <a:cs typeface="Times New Roman"/>
              </a:rPr>
              <a:t>людьми.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981200" cy="948055"/>
            <a:chOff x="0" y="0"/>
            <a:chExt cx="1981200" cy="94805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92300" cy="948055"/>
            </a:xfrm>
            <a:custGeom>
              <a:avLst/>
              <a:gdLst/>
              <a:ahLst/>
              <a:cxnLst/>
              <a:rect l="l" t="t" r="r" b="b"/>
              <a:pathLst>
                <a:path w="1892300" h="948055">
                  <a:moveTo>
                    <a:pt x="1892300" y="0"/>
                  </a:moveTo>
                  <a:lnTo>
                    <a:pt x="0" y="0"/>
                  </a:lnTo>
                  <a:lnTo>
                    <a:pt x="0" y="947801"/>
                  </a:lnTo>
                  <a:lnTo>
                    <a:pt x="1522222" y="947801"/>
                  </a:lnTo>
                  <a:lnTo>
                    <a:pt x="1522222" y="943482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71779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4397743"/>
            <a:ext cx="4392676" cy="22684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545" y="252730"/>
            <a:ext cx="63290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5" dirty="0">
                <a:solidFill>
                  <a:srgbClr val="003BB4"/>
                </a:solidFill>
              </a:rPr>
              <a:t>Третье</a:t>
            </a:r>
            <a:r>
              <a:rPr sz="4400" spc="-60" dirty="0">
                <a:solidFill>
                  <a:srgbClr val="003BB4"/>
                </a:solidFill>
              </a:rPr>
              <a:t> </a:t>
            </a:r>
            <a:r>
              <a:rPr sz="4400" spc="-15" dirty="0">
                <a:solidFill>
                  <a:srgbClr val="003BB4"/>
                </a:solidFill>
              </a:rPr>
              <a:t>поколение</a:t>
            </a:r>
            <a:r>
              <a:rPr sz="4400" spc="-114" dirty="0">
                <a:solidFill>
                  <a:srgbClr val="003BB4"/>
                </a:solidFill>
              </a:rPr>
              <a:t> </a:t>
            </a:r>
            <a:r>
              <a:rPr sz="4400" spc="-15" dirty="0">
                <a:solidFill>
                  <a:srgbClr val="003BB4"/>
                </a:solidFill>
              </a:rPr>
              <a:t>ФГОС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1892" y="1335989"/>
            <a:ext cx="23863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Tahoma"/>
              <a:buChar char="•"/>
              <a:tabLst>
                <a:tab pos="355600" algn="l"/>
              </a:tabLst>
            </a:pPr>
            <a:r>
              <a:rPr sz="3600" spc="-85" dirty="0">
                <a:latin typeface="Times New Roman"/>
                <a:cs typeface="Times New Roman"/>
              </a:rPr>
              <a:t>Переход</a:t>
            </a:r>
            <a:endParaRPr sz="3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с</a:t>
            </a:r>
            <a:r>
              <a:rPr sz="3600" spc="40" dirty="0">
                <a:latin typeface="Times New Roman"/>
                <a:cs typeface="Times New Roman"/>
              </a:rPr>
              <a:t>т</a:t>
            </a:r>
            <a:r>
              <a:rPr sz="3600" spc="-15" dirty="0">
                <a:latin typeface="Times New Roman"/>
                <a:cs typeface="Times New Roman"/>
              </a:rPr>
              <a:t>а</a:t>
            </a:r>
            <a:r>
              <a:rPr sz="3600" spc="-5" dirty="0">
                <a:latin typeface="Times New Roman"/>
                <a:cs typeface="Times New Roman"/>
              </a:rPr>
              <a:t>нда</a:t>
            </a:r>
            <a:r>
              <a:rPr sz="3600" spc="-55" dirty="0">
                <a:latin typeface="Times New Roman"/>
                <a:cs typeface="Times New Roman"/>
              </a:rPr>
              <a:t>р</a:t>
            </a:r>
            <a:r>
              <a:rPr sz="3600" dirty="0">
                <a:latin typeface="Times New Roman"/>
                <a:cs typeface="Times New Roman"/>
              </a:rPr>
              <a:t>ты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07894" y="1335989"/>
            <a:ext cx="62204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marR="5080" indent="-387985">
              <a:lnSpc>
                <a:spcPct val="100000"/>
              </a:lnSpc>
              <a:spcBef>
                <a:spcPts val="100"/>
              </a:spcBef>
              <a:tabLst>
                <a:tab pos="1093470" algn="l"/>
                <a:tab pos="2620645" algn="l"/>
                <a:tab pos="2926715" algn="l"/>
                <a:tab pos="5193665" algn="l"/>
              </a:tabLst>
            </a:pPr>
            <a:r>
              <a:rPr sz="3600" dirty="0">
                <a:latin typeface="Times New Roman"/>
                <a:cs typeface="Times New Roman"/>
              </a:rPr>
              <a:t>на	</a:t>
            </a:r>
            <a:r>
              <a:rPr sz="3600" spc="-5" dirty="0">
                <a:latin typeface="Times New Roman"/>
                <a:cs typeface="Times New Roman"/>
              </a:rPr>
              <a:t>новые		</a:t>
            </a:r>
            <a:r>
              <a:rPr sz="3600" spc="-30" dirty="0">
                <a:latin typeface="Times New Roman"/>
                <a:cs typeface="Times New Roman"/>
              </a:rPr>
              <a:t>образовательные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30" dirty="0">
                <a:latin typeface="Times New Roman"/>
                <a:cs typeface="Times New Roman"/>
              </a:rPr>
              <a:t>т</a:t>
            </a:r>
            <a:r>
              <a:rPr sz="3600" spc="-30" dirty="0">
                <a:latin typeface="Times New Roman"/>
                <a:cs typeface="Times New Roman"/>
              </a:rPr>
              <a:t>р</a:t>
            </a:r>
            <a:r>
              <a:rPr sz="3600" spc="-15" dirty="0">
                <a:latin typeface="Times New Roman"/>
                <a:cs typeface="Times New Roman"/>
              </a:rPr>
              <a:t>ет</a:t>
            </a:r>
            <a:r>
              <a:rPr sz="3600" spc="-5" dirty="0">
                <a:latin typeface="Times New Roman"/>
                <a:cs typeface="Times New Roman"/>
              </a:rPr>
              <a:t>ь</a:t>
            </a:r>
            <a:r>
              <a:rPr sz="3600" spc="-30" dirty="0">
                <a:latin typeface="Times New Roman"/>
                <a:cs typeface="Times New Roman"/>
              </a:rPr>
              <a:t>е</a:t>
            </a:r>
            <a:r>
              <a:rPr sz="3600" spc="-100" dirty="0">
                <a:latin typeface="Times New Roman"/>
                <a:cs typeface="Times New Roman"/>
              </a:rPr>
              <a:t>г</a:t>
            </a:r>
            <a:r>
              <a:rPr sz="3600" dirty="0">
                <a:latin typeface="Times New Roman"/>
                <a:cs typeface="Times New Roman"/>
              </a:rPr>
              <a:t>о	</a:t>
            </a:r>
            <a:r>
              <a:rPr sz="3600" spc="-30" dirty="0">
                <a:latin typeface="Times New Roman"/>
                <a:cs typeface="Times New Roman"/>
              </a:rPr>
              <a:t>п</a:t>
            </a:r>
            <a:r>
              <a:rPr sz="3600" spc="-40" dirty="0">
                <a:latin typeface="Times New Roman"/>
                <a:cs typeface="Times New Roman"/>
              </a:rPr>
              <a:t>о</a:t>
            </a:r>
            <a:r>
              <a:rPr sz="3600" spc="-204" dirty="0">
                <a:latin typeface="Times New Roman"/>
                <a:cs typeface="Times New Roman"/>
              </a:rPr>
              <a:t>к</a:t>
            </a:r>
            <a:r>
              <a:rPr sz="3600" spc="-75" dirty="0">
                <a:latin typeface="Times New Roman"/>
                <a:cs typeface="Times New Roman"/>
              </a:rPr>
              <a:t>о</a:t>
            </a:r>
            <a:r>
              <a:rPr sz="3600" spc="-35" dirty="0">
                <a:latin typeface="Times New Roman"/>
                <a:cs typeface="Times New Roman"/>
              </a:rPr>
              <a:t>л</a:t>
            </a:r>
            <a:r>
              <a:rPr sz="3600" spc="-40" dirty="0">
                <a:latin typeface="Times New Roman"/>
                <a:cs typeface="Times New Roman"/>
              </a:rPr>
              <a:t>е</a:t>
            </a:r>
            <a:r>
              <a:rPr sz="3600" spc="-30" dirty="0">
                <a:latin typeface="Times New Roman"/>
                <a:cs typeface="Times New Roman"/>
              </a:rPr>
              <a:t>ни</a:t>
            </a:r>
            <a:r>
              <a:rPr sz="3600" dirty="0">
                <a:latin typeface="Times New Roman"/>
                <a:cs typeface="Times New Roman"/>
              </a:rPr>
              <a:t>я	</a:t>
            </a:r>
            <a:r>
              <a:rPr sz="3600" spc="-204" dirty="0">
                <a:latin typeface="Times New Roman"/>
                <a:cs typeface="Times New Roman"/>
              </a:rPr>
              <a:t>б</a:t>
            </a:r>
            <a:r>
              <a:rPr sz="3600" spc="-300" dirty="0">
                <a:latin typeface="Times New Roman"/>
                <a:cs typeface="Times New Roman"/>
              </a:rPr>
              <a:t>у</a:t>
            </a:r>
            <a:r>
              <a:rPr sz="3600" spc="-70" dirty="0">
                <a:latin typeface="Times New Roman"/>
                <a:cs typeface="Times New Roman"/>
              </a:rPr>
              <a:t>д</a:t>
            </a:r>
            <a:r>
              <a:rPr sz="3600" spc="-90" dirty="0">
                <a:latin typeface="Times New Roman"/>
                <a:cs typeface="Times New Roman"/>
              </a:rPr>
              <a:t>е</a:t>
            </a:r>
            <a:r>
              <a:rPr sz="3600" dirty="0">
                <a:latin typeface="Times New Roman"/>
                <a:cs typeface="Times New Roman"/>
              </a:rPr>
              <a:t>т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791" y="2433650"/>
            <a:ext cx="6783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осуществлён</a:t>
            </a:r>
            <a:r>
              <a:rPr sz="3600" spc="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в</a:t>
            </a:r>
            <a:r>
              <a:rPr sz="3600" spc="-5" dirty="0">
                <a:latin typeface="Times New Roman"/>
                <a:cs typeface="Times New Roman"/>
              </a:rPr>
              <a:t> сентябре</a:t>
            </a:r>
            <a:r>
              <a:rPr sz="3600" spc="-3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2022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70" dirty="0">
                <a:latin typeface="Times New Roman"/>
                <a:cs typeface="Times New Roman"/>
              </a:rPr>
              <a:t>года.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4234789"/>
            <a:ext cx="4706365" cy="24354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981200" cy="948055"/>
            <a:chOff x="0" y="0"/>
            <a:chExt cx="1981200" cy="94805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892300" cy="948055"/>
            </a:xfrm>
            <a:custGeom>
              <a:avLst/>
              <a:gdLst/>
              <a:ahLst/>
              <a:cxnLst/>
              <a:rect l="l" t="t" r="r" b="b"/>
              <a:pathLst>
                <a:path w="1892300" h="948055">
                  <a:moveTo>
                    <a:pt x="1892300" y="0"/>
                  </a:moveTo>
                  <a:lnTo>
                    <a:pt x="0" y="0"/>
                  </a:lnTo>
                  <a:lnTo>
                    <a:pt x="0" y="947801"/>
                  </a:lnTo>
                  <a:lnTo>
                    <a:pt x="1522222" y="947801"/>
                  </a:lnTo>
                  <a:lnTo>
                    <a:pt x="1522222" y="943482"/>
                  </a:lnTo>
                  <a:lnTo>
                    <a:pt x="1892300" y="0"/>
                  </a:lnTo>
                  <a:close/>
                </a:path>
              </a:pathLst>
            </a:custGeom>
            <a:solidFill>
              <a:srgbClr val="5DC8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71779"/>
              <a:ext cx="1981200" cy="551815"/>
            </a:xfrm>
            <a:custGeom>
              <a:avLst/>
              <a:gdLst/>
              <a:ahLst/>
              <a:cxnLst/>
              <a:rect l="l" t="t" r="r" b="b"/>
              <a:pathLst>
                <a:path w="1981200" h="551815">
                  <a:moveTo>
                    <a:pt x="1981073" y="0"/>
                  </a:moveTo>
                  <a:lnTo>
                    <a:pt x="0" y="0"/>
                  </a:lnTo>
                  <a:lnTo>
                    <a:pt x="0" y="551815"/>
                  </a:lnTo>
                  <a:lnTo>
                    <a:pt x="1765554" y="551815"/>
                  </a:lnTo>
                  <a:lnTo>
                    <a:pt x="1765554" y="549656"/>
                  </a:lnTo>
                  <a:lnTo>
                    <a:pt x="1981073" y="0"/>
                  </a:lnTo>
                  <a:close/>
                </a:path>
              </a:pathLst>
            </a:custGeom>
            <a:solidFill>
              <a:srgbClr val="043B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2286</Words>
  <Application>Microsoft Office PowerPoint</Application>
  <PresentationFormat>Экран (4:3)</PresentationFormat>
  <Paragraphs>569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Презентация PowerPoint</vt:lpstr>
      <vt:lpstr>«Не дай вам Бог жить</vt:lpstr>
      <vt:lpstr>Презентация PowerPoint</vt:lpstr>
      <vt:lpstr>Федеральный</vt:lpstr>
      <vt:lpstr>Презентация PowerPoint</vt:lpstr>
      <vt:lpstr>Презентация PowerPoint</vt:lpstr>
      <vt:lpstr>Первое поколение ФГОС</vt:lpstr>
      <vt:lpstr>Второе поколение образовательных  стандартов</vt:lpstr>
      <vt:lpstr>Третье поколение ФГОС</vt:lpstr>
      <vt:lpstr>Презентация PowerPoint</vt:lpstr>
      <vt:lpstr>ПОСЛЕДОВАТЕЛЬНОСТЬ  ДЕЙСТВИЙ ПО ВВЕДЕНИЮ  ФГОС</vt:lpstr>
      <vt:lpstr>Изменение основных образовательных  программ, по которым уже ведётся обучение,  возможно при согласии родителей(законных  представителей) учащихся.</vt:lpstr>
      <vt:lpstr>Основные изменения в  обновленных стандартах :</vt:lpstr>
      <vt:lpstr>Презентация PowerPoint</vt:lpstr>
      <vt:lpstr>Презентация PowerPoint</vt:lpstr>
      <vt:lpstr>Изменения в обновленных  ФГОС НОО и ООО</vt:lpstr>
      <vt:lpstr>Детализированные требования к предметным результатам</vt:lpstr>
      <vt:lpstr>Изменения в обновленных ФГОС  НОО и ООО Требования к рабочим программам</vt:lpstr>
      <vt:lpstr>Презентация PowerPoint</vt:lpstr>
      <vt:lpstr>Учебный план ООО</vt:lpstr>
      <vt:lpstr>ФГОС ООО: новая структура программ  отдельных учебных предметов</vt:lpstr>
      <vt:lpstr>ФГОС НОО, ООО: условия выбора отдельных предметов</vt:lpstr>
      <vt:lpstr>Изменения в обновленных ФГОС  НОО и ООО</vt:lpstr>
      <vt:lpstr>Изменения в обновленных ФГОС  НОО и ООО</vt:lpstr>
      <vt:lpstr>КАК СОСТАВИТЬ РАБОЧУЮ  ПРОГРАММУ</vt:lpstr>
      <vt:lpstr>Презентация PowerPoint</vt:lpstr>
      <vt:lpstr>Презентация PowerPoint</vt:lpstr>
      <vt:lpstr>2. Содержание учебного предмета,  курса, модуля</vt:lpstr>
      <vt:lpstr>3. Тематическое планирование с уазанием кол-ва академических часов,отводимых на освоение каждой темы</vt:lpstr>
      <vt:lpstr>Презентация PowerPoint</vt:lpstr>
      <vt:lpstr>Учесть рабочую программу воспитания</vt:lpstr>
      <vt:lpstr>Презентация PowerPoint</vt:lpstr>
      <vt:lpstr>Презентация PowerPoint</vt:lpstr>
      <vt:lpstr>Примерные рабочие  программы</vt:lpstr>
      <vt:lpstr>Интернет-ресурс поддержки педагогов в период перехода на ФГОС</vt:lpstr>
      <vt:lpstr>Какие учебники использовать в  переходный период?</vt:lpstr>
      <vt:lpstr>ФИНАНСОВАЯ ГРАМОТНОСТЬ</vt:lpstr>
      <vt:lpstr>определения ФГ : ФГОС НОО п.34.2</vt:lpstr>
      <vt:lpstr>Спасибо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Natalya</dc:creator>
  <cp:lastModifiedBy>admin</cp:lastModifiedBy>
  <cp:revision>1</cp:revision>
  <dcterms:created xsi:type="dcterms:W3CDTF">2022-11-09T13:23:05Z</dcterms:created>
  <dcterms:modified xsi:type="dcterms:W3CDTF">2022-11-09T13:25:05Z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2022-06-06T00:00:00Z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2022-11-09T00:00:00Z</vt:filetime>
  </property>
</Properties>
</file>